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0267275" cy="42794238"/>
  <p:notesSz cx="7010400" cy="9296400"/>
  <p:defaultTextStyle>
    <a:defPPr>
      <a:defRPr lang="en-US"/>
    </a:defPPr>
    <a:lvl1pPr marL="0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2363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64726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47088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29454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11817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494180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576543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658905" algn="l" defTabSz="4164726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79">
          <p15:clr>
            <a:srgbClr val="A4A3A4"/>
          </p15:clr>
        </p15:guide>
        <p15:guide id="2" pos="95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6602" autoAdjust="0"/>
    <p:restoredTop sz="94660"/>
  </p:normalViewPr>
  <p:slideViewPr>
    <p:cSldViewPr>
      <p:cViewPr>
        <p:scale>
          <a:sx n="25" d="100"/>
          <a:sy n="25" d="100"/>
        </p:scale>
        <p:origin x="272" y="-1000"/>
      </p:cViewPr>
      <p:guideLst>
        <p:guide orient="horz" pos="13479"/>
        <p:guide pos="953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046" y="13293959"/>
            <a:ext cx="25727184" cy="9173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0091" y="24250070"/>
            <a:ext cx="21187093" cy="1093630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2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652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47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30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130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495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578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6609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2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616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43774" y="1713761"/>
            <a:ext cx="6810137" cy="365137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3364" y="1713761"/>
            <a:ext cx="19925956" cy="365137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727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762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05" y="27499265"/>
            <a:ext cx="25727184" cy="8499411"/>
          </a:xfrm>
        </p:spPr>
        <p:txBody>
          <a:bodyPr anchor="t"/>
          <a:lstStyle>
            <a:lvl1pPr algn="l">
              <a:defRPr sz="18200" b="1" cap="all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905" y="18138032"/>
            <a:ext cx="25727184" cy="9361235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082613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65227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6247839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4pPr>
            <a:lvl5pPr marL="8330453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5pPr>
            <a:lvl6pPr marL="10413066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6pPr>
            <a:lvl7pPr marL="1249568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7pPr>
            <a:lvl8pPr marL="14578292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8pPr>
            <a:lvl9pPr marL="16660906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584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3363" y="9985326"/>
            <a:ext cx="13368046" cy="28242218"/>
          </a:xfrm>
        </p:spPr>
        <p:txBody>
          <a:bodyPr/>
          <a:lstStyle>
            <a:lvl1pPr>
              <a:defRPr sz="12700"/>
            </a:lvl1pPr>
            <a:lvl2pPr>
              <a:defRPr sz="110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85866" y="9985326"/>
            <a:ext cx="13368046" cy="28242218"/>
          </a:xfrm>
        </p:spPr>
        <p:txBody>
          <a:bodyPr/>
          <a:lstStyle>
            <a:lvl1pPr>
              <a:defRPr sz="12700"/>
            </a:lvl1pPr>
            <a:lvl2pPr>
              <a:defRPr sz="11000"/>
            </a:lvl2pPr>
            <a:lvl3pPr>
              <a:defRPr sz="92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864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69" y="9579181"/>
            <a:ext cx="13373303" cy="3992146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2613" indent="0">
              <a:buNone/>
              <a:defRPr sz="9200" b="1"/>
            </a:lvl2pPr>
            <a:lvl3pPr marL="4165227" indent="0">
              <a:buNone/>
              <a:defRPr sz="8200" b="1"/>
            </a:lvl3pPr>
            <a:lvl4pPr marL="6247839" indent="0">
              <a:buNone/>
              <a:defRPr sz="7200" b="1"/>
            </a:lvl4pPr>
            <a:lvl5pPr marL="8330453" indent="0">
              <a:buNone/>
              <a:defRPr sz="7200" b="1"/>
            </a:lvl5pPr>
            <a:lvl6pPr marL="10413066" indent="0">
              <a:buNone/>
              <a:defRPr sz="7200" b="1"/>
            </a:lvl6pPr>
            <a:lvl7pPr marL="12495680" indent="0">
              <a:buNone/>
              <a:defRPr sz="7200" b="1"/>
            </a:lvl7pPr>
            <a:lvl8pPr marL="14578292" indent="0">
              <a:buNone/>
              <a:defRPr sz="7200" b="1"/>
            </a:lvl8pPr>
            <a:lvl9pPr marL="16660906" indent="0">
              <a:buNone/>
              <a:defRPr sz="7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369" y="13571328"/>
            <a:ext cx="13373303" cy="24656218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2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5359" y="9579181"/>
            <a:ext cx="13378556" cy="3992146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2613" indent="0">
              <a:buNone/>
              <a:defRPr sz="9200" b="1"/>
            </a:lvl2pPr>
            <a:lvl3pPr marL="4165227" indent="0">
              <a:buNone/>
              <a:defRPr sz="8200" b="1"/>
            </a:lvl3pPr>
            <a:lvl4pPr marL="6247839" indent="0">
              <a:buNone/>
              <a:defRPr sz="7200" b="1"/>
            </a:lvl4pPr>
            <a:lvl5pPr marL="8330453" indent="0">
              <a:buNone/>
              <a:defRPr sz="7200" b="1"/>
            </a:lvl5pPr>
            <a:lvl6pPr marL="10413066" indent="0">
              <a:buNone/>
              <a:defRPr sz="7200" b="1"/>
            </a:lvl6pPr>
            <a:lvl7pPr marL="12495680" indent="0">
              <a:buNone/>
              <a:defRPr sz="7200" b="1"/>
            </a:lvl7pPr>
            <a:lvl8pPr marL="14578292" indent="0">
              <a:buNone/>
              <a:defRPr sz="7200" b="1"/>
            </a:lvl8pPr>
            <a:lvl9pPr marL="16660906" indent="0">
              <a:buNone/>
              <a:defRPr sz="7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5359" y="13571328"/>
            <a:ext cx="13378556" cy="24656218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2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538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54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605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68" y="1703844"/>
            <a:ext cx="9957725" cy="7251246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3664" y="1703851"/>
            <a:ext cx="16920248" cy="36523698"/>
          </a:xfrm>
        </p:spPr>
        <p:txBody>
          <a:bodyPr/>
          <a:lstStyle>
            <a:lvl1pPr>
              <a:defRPr sz="14700"/>
            </a:lvl1pPr>
            <a:lvl2pPr>
              <a:defRPr sz="12700"/>
            </a:lvl2pPr>
            <a:lvl3pPr>
              <a:defRPr sz="110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368" y="8955095"/>
            <a:ext cx="9957725" cy="29272450"/>
          </a:xfrm>
        </p:spPr>
        <p:txBody>
          <a:bodyPr/>
          <a:lstStyle>
            <a:lvl1pPr marL="0" indent="0">
              <a:buNone/>
              <a:defRPr sz="6500"/>
            </a:lvl1pPr>
            <a:lvl2pPr marL="2082613" indent="0">
              <a:buNone/>
              <a:defRPr sz="5500"/>
            </a:lvl2pPr>
            <a:lvl3pPr marL="4165227" indent="0">
              <a:buNone/>
              <a:defRPr sz="4500"/>
            </a:lvl3pPr>
            <a:lvl4pPr marL="6247839" indent="0">
              <a:buNone/>
              <a:defRPr sz="4200"/>
            </a:lvl4pPr>
            <a:lvl5pPr marL="8330453" indent="0">
              <a:buNone/>
              <a:defRPr sz="4200"/>
            </a:lvl5pPr>
            <a:lvl6pPr marL="10413066" indent="0">
              <a:buNone/>
              <a:defRPr sz="4200"/>
            </a:lvl6pPr>
            <a:lvl7pPr marL="12495680" indent="0">
              <a:buNone/>
              <a:defRPr sz="4200"/>
            </a:lvl7pPr>
            <a:lvl8pPr marL="14578292" indent="0">
              <a:buNone/>
              <a:defRPr sz="4200"/>
            </a:lvl8pPr>
            <a:lvl9pPr marL="16660906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325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2597" y="29955972"/>
            <a:ext cx="18160365" cy="3536471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2597" y="3823745"/>
            <a:ext cx="18160365" cy="25676543"/>
          </a:xfrm>
        </p:spPr>
        <p:txBody>
          <a:bodyPr/>
          <a:lstStyle>
            <a:lvl1pPr marL="0" indent="0">
              <a:buNone/>
              <a:defRPr sz="14700"/>
            </a:lvl1pPr>
            <a:lvl2pPr marL="2082613" indent="0">
              <a:buNone/>
              <a:defRPr sz="12700"/>
            </a:lvl2pPr>
            <a:lvl3pPr marL="4165227" indent="0">
              <a:buNone/>
              <a:defRPr sz="11000"/>
            </a:lvl3pPr>
            <a:lvl4pPr marL="6247839" indent="0">
              <a:buNone/>
              <a:defRPr sz="9200"/>
            </a:lvl4pPr>
            <a:lvl5pPr marL="8330453" indent="0">
              <a:buNone/>
              <a:defRPr sz="9200"/>
            </a:lvl5pPr>
            <a:lvl6pPr marL="10413066" indent="0">
              <a:buNone/>
              <a:defRPr sz="9200"/>
            </a:lvl6pPr>
            <a:lvl7pPr marL="12495680" indent="0">
              <a:buNone/>
              <a:defRPr sz="9200"/>
            </a:lvl7pPr>
            <a:lvl8pPr marL="14578292" indent="0">
              <a:buNone/>
              <a:defRPr sz="9200"/>
            </a:lvl8pPr>
            <a:lvl9pPr marL="16660906" indent="0">
              <a:buNone/>
              <a:defRPr sz="9200"/>
            </a:lvl9pPr>
          </a:lstStyle>
          <a:p>
            <a:endParaRPr lang="da-DK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2597" y="33492444"/>
            <a:ext cx="18160365" cy="5022375"/>
          </a:xfrm>
        </p:spPr>
        <p:txBody>
          <a:bodyPr/>
          <a:lstStyle>
            <a:lvl1pPr marL="0" indent="0">
              <a:buNone/>
              <a:defRPr sz="6500"/>
            </a:lvl1pPr>
            <a:lvl2pPr marL="2082613" indent="0">
              <a:buNone/>
              <a:defRPr sz="5500"/>
            </a:lvl2pPr>
            <a:lvl3pPr marL="4165227" indent="0">
              <a:buNone/>
              <a:defRPr sz="4500"/>
            </a:lvl3pPr>
            <a:lvl4pPr marL="6247839" indent="0">
              <a:buNone/>
              <a:defRPr sz="4200"/>
            </a:lvl4pPr>
            <a:lvl5pPr marL="8330453" indent="0">
              <a:buNone/>
              <a:defRPr sz="4200"/>
            </a:lvl5pPr>
            <a:lvl6pPr marL="10413066" indent="0">
              <a:buNone/>
              <a:defRPr sz="4200"/>
            </a:lvl6pPr>
            <a:lvl7pPr marL="12495680" indent="0">
              <a:buNone/>
              <a:defRPr sz="4200"/>
            </a:lvl7pPr>
            <a:lvl8pPr marL="14578292" indent="0">
              <a:buNone/>
              <a:defRPr sz="4200"/>
            </a:lvl8pPr>
            <a:lvl9pPr marL="16660906" indent="0">
              <a:buNone/>
              <a:defRPr sz="4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186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3365" y="1713754"/>
            <a:ext cx="27240547" cy="7132373"/>
          </a:xfrm>
          <a:prstGeom prst="rect">
            <a:avLst/>
          </a:prstGeom>
        </p:spPr>
        <p:txBody>
          <a:bodyPr vert="horz" lIns="416523" tIns="208262" rIns="416523" bIns="20826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a-D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65" y="9985326"/>
            <a:ext cx="27240547" cy="28242218"/>
          </a:xfrm>
          <a:prstGeom prst="rect">
            <a:avLst/>
          </a:prstGeom>
        </p:spPr>
        <p:txBody>
          <a:bodyPr vert="horz" lIns="416523" tIns="208262" rIns="416523" bIns="20826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a-D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3363" y="39663929"/>
            <a:ext cx="7062365" cy="2278399"/>
          </a:xfrm>
          <a:prstGeom prst="rect">
            <a:avLst/>
          </a:prstGeom>
        </p:spPr>
        <p:txBody>
          <a:bodyPr vert="horz" lIns="416523" tIns="208262" rIns="416523" bIns="208262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41319" y="39663929"/>
            <a:ext cx="9584637" cy="2278399"/>
          </a:xfrm>
          <a:prstGeom prst="rect">
            <a:avLst/>
          </a:prstGeom>
        </p:spPr>
        <p:txBody>
          <a:bodyPr vert="horz" lIns="416523" tIns="208262" rIns="416523" bIns="208262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91547" y="39663929"/>
            <a:ext cx="7062365" cy="2278399"/>
          </a:xfrm>
          <a:prstGeom prst="rect">
            <a:avLst/>
          </a:prstGeom>
        </p:spPr>
        <p:txBody>
          <a:bodyPr vert="horz" lIns="416523" tIns="208262" rIns="416523" bIns="208262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178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165227" rtl="0" eaLnBrk="1" latinLnBrk="0" hangingPunct="1">
        <a:spcBef>
          <a:spcPct val="0"/>
        </a:spcBef>
        <a:buNone/>
        <a:defRPr sz="20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61959" indent="-1561959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14700" kern="1200">
          <a:solidFill>
            <a:schemeClr val="tx1"/>
          </a:solidFill>
          <a:latin typeface="+mn-lt"/>
          <a:ea typeface="+mn-ea"/>
          <a:cs typeface="+mn-cs"/>
        </a:defRPr>
      </a:lvl1pPr>
      <a:lvl2pPr marL="3384247" indent="-1301633" algn="l" defTabSz="4165227" rtl="0" eaLnBrk="1" latinLnBrk="0" hangingPunct="1">
        <a:spcBef>
          <a:spcPct val="20000"/>
        </a:spcBef>
        <a:buFont typeface="Arial" panose="020B0604020202020204" pitchFamily="34" charset="0"/>
        <a:buChar char="–"/>
        <a:defRPr sz="12700" kern="1200">
          <a:solidFill>
            <a:schemeClr val="tx1"/>
          </a:solidFill>
          <a:latin typeface="+mn-lt"/>
          <a:ea typeface="+mn-ea"/>
          <a:cs typeface="+mn-cs"/>
        </a:defRPr>
      </a:lvl2pPr>
      <a:lvl3pPr marL="5206533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289147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–"/>
        <a:defRPr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371759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»"/>
        <a:defRPr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454373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6986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619600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702212" indent="-1041306" algn="l" defTabSz="4165227" rtl="0" eaLnBrk="1" latinLnBrk="0" hangingPunct="1">
        <a:spcBef>
          <a:spcPct val="20000"/>
        </a:spcBef>
        <a:buFont typeface="Arial" panose="020B0604020202020204" pitchFamily="34" charset="0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2613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65227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47839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30453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13066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495680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578292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660906" algn="l" defTabSz="4165227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18" Type="http://schemas.openxmlformats.org/officeDocument/2006/relationships/image" Target="../media/image14.png"/><Relationship Id="rId26" Type="http://schemas.openxmlformats.org/officeDocument/2006/relationships/image" Target="../media/image22.png"/><Relationship Id="rId3" Type="http://schemas.openxmlformats.org/officeDocument/2006/relationships/tags" Target="../tags/tag3.xml"/><Relationship Id="rId21" Type="http://schemas.openxmlformats.org/officeDocument/2006/relationships/image" Target="../media/image17.png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17" Type="http://schemas.openxmlformats.org/officeDocument/2006/relationships/image" Target="../media/image13.png"/><Relationship Id="rId25" Type="http://schemas.openxmlformats.org/officeDocument/2006/relationships/image" Target="../media/image21.png"/><Relationship Id="rId2" Type="http://schemas.openxmlformats.org/officeDocument/2006/relationships/tags" Target="../tags/tag2.xml"/><Relationship Id="rId16" Type="http://schemas.openxmlformats.org/officeDocument/2006/relationships/image" Target="../media/image12.png"/><Relationship Id="rId20" Type="http://schemas.openxmlformats.org/officeDocument/2006/relationships/image" Target="../media/image16.png"/><Relationship Id="rId1" Type="http://schemas.openxmlformats.org/officeDocument/2006/relationships/tags" Target="../tags/tag1.xml"/><Relationship Id="rId6" Type="http://schemas.openxmlformats.org/officeDocument/2006/relationships/image" Target="../media/image2.gif"/><Relationship Id="rId11" Type="http://schemas.openxmlformats.org/officeDocument/2006/relationships/image" Target="../media/image7.png"/><Relationship Id="rId24" Type="http://schemas.openxmlformats.org/officeDocument/2006/relationships/image" Target="../media/image20.png"/><Relationship Id="rId5" Type="http://schemas.openxmlformats.org/officeDocument/2006/relationships/image" Target="../media/image1.jpg"/><Relationship Id="rId15" Type="http://schemas.openxmlformats.org/officeDocument/2006/relationships/image" Target="../media/image11.png"/><Relationship Id="rId23" Type="http://schemas.openxmlformats.org/officeDocument/2006/relationships/image" Target="../media/image19.png"/><Relationship Id="rId10" Type="http://schemas.openxmlformats.org/officeDocument/2006/relationships/image" Target="../media/image6.png"/><Relationship Id="rId19" Type="http://schemas.openxmlformats.org/officeDocument/2006/relationships/image" Target="../media/image15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Relationship Id="rId14" Type="http://schemas.openxmlformats.org/officeDocument/2006/relationships/image" Target="../media/image10.png"/><Relationship Id="rId2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AutoShape 13 1"/>
          <p:cNvSpPr>
            <a:spLocks noChangeArrowheads="1"/>
          </p:cNvSpPr>
          <p:nvPr/>
        </p:nvSpPr>
        <p:spPr bwMode="auto">
          <a:xfrm>
            <a:off x="506006" y="35197052"/>
            <a:ext cx="16749705" cy="5237319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11" name="AutoShape 13 2"/>
          <p:cNvSpPr>
            <a:spLocks noChangeArrowheads="1"/>
          </p:cNvSpPr>
          <p:nvPr/>
        </p:nvSpPr>
        <p:spPr bwMode="auto">
          <a:xfrm>
            <a:off x="447602" y="29270339"/>
            <a:ext cx="29160648" cy="5611116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18" name="AutoShape 13 3"/>
          <p:cNvSpPr>
            <a:spLocks noChangeArrowheads="1"/>
          </p:cNvSpPr>
          <p:nvPr/>
        </p:nvSpPr>
        <p:spPr bwMode="auto">
          <a:xfrm>
            <a:off x="447602" y="18363561"/>
            <a:ext cx="29160648" cy="10544704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3" name="AutoShape 13 4"/>
          <p:cNvSpPr>
            <a:spLocks noChangeArrowheads="1"/>
          </p:cNvSpPr>
          <p:nvPr/>
        </p:nvSpPr>
        <p:spPr bwMode="auto">
          <a:xfrm>
            <a:off x="540000" y="517005"/>
            <a:ext cx="29196000" cy="6721058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sepah\Desktop\DTU-logo.gif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86850" y="1281959"/>
            <a:ext cx="2997067" cy="4367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 1" descr="C:\Users\sepah\Desktop\Templates\logo_fullname_2colour-dark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767" y="2418521"/>
            <a:ext cx="5169041" cy="2700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725468" y="1066662"/>
            <a:ext cx="23303811" cy="1792265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pPr algn="ctr"/>
            <a:r>
              <a:rPr lang="en-US" sz="5400" dirty="0" smtClean="0">
                <a:latin typeface="Georgia" panose="02040502050405020303" pitchFamily="18" charset="0"/>
                <a:cs typeface="Arial" panose="020B0604020202020204" pitchFamily="34" charset="0"/>
              </a:rPr>
              <a:t>Investigating feasibility of broadband continuous variable quantum key distribution in telecom fibers with local </a:t>
            </a:r>
            <a:r>
              <a:rPr lang="en-US" sz="5400" dirty="0" err="1" smtClean="0">
                <a:latin typeface="Georgia" panose="02040502050405020303" pitchFamily="18" charset="0"/>
                <a:cs typeface="Arial" panose="020B0604020202020204" pitchFamily="34" charset="0"/>
              </a:rPr>
              <a:t>local</a:t>
            </a:r>
            <a:r>
              <a:rPr lang="en-US" sz="5400" dirty="0" smtClean="0">
                <a:latin typeface="Georgia" panose="02040502050405020303" pitchFamily="18" charset="0"/>
                <a:cs typeface="Arial" panose="020B0604020202020204" pitchFamily="34" charset="0"/>
              </a:rPr>
              <a:t> oscillator</a:t>
            </a:r>
            <a:endParaRPr lang="en-US" sz="5400" dirty="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37237" y="3097345"/>
            <a:ext cx="19948410" cy="1361378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pPr algn="ctr"/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N. Jain,</a:t>
            </a:r>
            <a:r>
              <a:rPr lang="en-US" sz="40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C.S</a:t>
            </a:r>
            <a:r>
              <a:rPr lang="en-US" sz="4000" smtClean="0">
                <a:latin typeface="Arial" panose="020B0604020202020204" pitchFamily="34" charset="0"/>
                <a:cs typeface="Arial" panose="020B0604020202020204" pitchFamily="34" charset="0"/>
              </a:rPr>
              <a:t>. Jacobsen,</a:t>
            </a:r>
            <a:r>
              <a:rPr lang="en-US" sz="4000" baseline="3000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D. Solar Nikolic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40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. Kordts,</a:t>
            </a:r>
            <a:r>
              <a:rPr lang="en-US" sz="40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. Lupo,</a:t>
            </a:r>
            <a:r>
              <a:rPr lang="en-US" sz="40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. Grigoryan,</a:t>
            </a:r>
            <a:r>
              <a:rPr lang="en-US" sz="40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. Pedersen,</a:t>
            </a:r>
            <a:r>
              <a:rPr lang="en-US" sz="4000" baseline="300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S. Pirandola,</a:t>
            </a:r>
            <a:r>
              <a:rPr lang="en-US" sz="40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2,4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T. Gehring,</a:t>
            </a:r>
            <a:r>
              <a:rPr lang="en-US" sz="40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U.L. Andersen</a:t>
            </a:r>
            <a:r>
              <a:rPr lang="en-US" sz="40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4000" baseline="3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AutoShape 13 5"/>
          <p:cNvSpPr>
            <a:spLocks noChangeArrowheads="1"/>
          </p:cNvSpPr>
          <p:nvPr/>
        </p:nvSpPr>
        <p:spPr bwMode="auto">
          <a:xfrm>
            <a:off x="539999" y="7920000"/>
            <a:ext cx="7380000" cy="9928301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900000" y="8280000"/>
            <a:ext cx="6997909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40199" y="18634819"/>
            <a:ext cx="13416489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Current setup and component characterization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21822" y="29425822"/>
            <a:ext cx="14078129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Preliminary </a:t>
            </a:r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results (back to back configuration)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226343" y="4709319"/>
            <a:ext cx="17203694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4165227">
              <a:spcBef>
                <a:spcPts val="600"/>
              </a:spcBef>
            </a:pPr>
            <a:r>
              <a:rPr lang="en-US" sz="3200" baseline="30000" smtClean="0">
                <a:solidFill>
                  <a:prstClr val="black"/>
                </a:solidFill>
              </a:rPr>
              <a:t>1</a:t>
            </a:r>
            <a:r>
              <a:rPr lang="en-US" sz="3200" smtClean="0">
                <a:solidFill>
                  <a:prstClr val="black"/>
                </a:solidFill>
              </a:rPr>
              <a:t>Department </a:t>
            </a:r>
            <a:r>
              <a:rPr lang="en-US" sz="3200" dirty="0">
                <a:solidFill>
                  <a:prstClr val="black"/>
                </a:solidFill>
              </a:rPr>
              <a:t>of Physics</a:t>
            </a:r>
            <a:r>
              <a:rPr lang="en-US" sz="3200">
                <a:solidFill>
                  <a:prstClr val="black"/>
                </a:solidFill>
              </a:rPr>
              <a:t>, </a:t>
            </a:r>
            <a:r>
              <a:rPr lang="en-US" sz="3200" smtClean="0">
                <a:solidFill>
                  <a:prstClr val="black"/>
                </a:solidFill>
              </a:rPr>
              <a:t>Fysikvej 309, Technical University of Denmark, </a:t>
            </a:r>
            <a:r>
              <a:rPr lang="en-US" sz="3200" dirty="0">
                <a:solidFill>
                  <a:prstClr val="black"/>
                </a:solidFill>
              </a:rPr>
              <a:t>2800 </a:t>
            </a:r>
            <a:r>
              <a:rPr lang="en-US" sz="3200" dirty="0" err="1">
                <a:solidFill>
                  <a:prstClr val="black"/>
                </a:solidFill>
              </a:rPr>
              <a:t>Kongens</a:t>
            </a:r>
            <a:r>
              <a:rPr lang="en-US" sz="3200" dirty="0">
                <a:solidFill>
                  <a:prstClr val="black"/>
                </a:solidFill>
              </a:rPr>
              <a:t> </a:t>
            </a:r>
            <a:r>
              <a:rPr lang="en-US" sz="3200" dirty="0" err="1">
                <a:solidFill>
                  <a:prstClr val="black"/>
                </a:solidFill>
              </a:rPr>
              <a:t>Lyngby</a:t>
            </a:r>
            <a:r>
              <a:rPr lang="en-US" sz="3200">
                <a:solidFill>
                  <a:prstClr val="black"/>
                </a:solidFill>
              </a:rPr>
              <a:t>, </a:t>
            </a:r>
            <a:r>
              <a:rPr lang="en-US" sz="3200" smtClean="0">
                <a:solidFill>
                  <a:prstClr val="black"/>
                </a:solidFill>
              </a:rPr>
              <a:t>Denmark</a:t>
            </a:r>
          </a:p>
          <a:p>
            <a:pPr lvl="0" algn="just" defTabSz="4165227">
              <a:spcBef>
                <a:spcPts val="600"/>
              </a:spcBef>
            </a:pPr>
            <a:r>
              <a:rPr lang="en-US" sz="3200" baseline="30000" smtClean="0">
                <a:solidFill>
                  <a:prstClr val="black"/>
                </a:solidFill>
              </a:rPr>
              <a:t>2</a:t>
            </a:r>
            <a:r>
              <a:rPr lang="en-US" sz="3200" smtClean="0">
                <a:solidFill>
                  <a:prstClr val="black"/>
                </a:solidFill>
              </a:rPr>
              <a:t>York </a:t>
            </a:r>
            <a:r>
              <a:rPr lang="en-US" sz="3200" dirty="0" smtClean="0">
                <a:solidFill>
                  <a:prstClr val="black"/>
                </a:solidFill>
              </a:rPr>
              <a:t>Centre for Quantum Technologies (YCQT), University of York, York YO10 5GH</a:t>
            </a:r>
            <a:r>
              <a:rPr lang="en-US" sz="3200" smtClean="0">
                <a:solidFill>
                  <a:prstClr val="black"/>
                </a:solidFill>
              </a:rPr>
              <a:t>, </a:t>
            </a:r>
            <a:r>
              <a:rPr lang="en-US" sz="3200">
                <a:solidFill>
                  <a:prstClr val="black"/>
                </a:solidFill>
              </a:rPr>
              <a:t>United Kingdom</a:t>
            </a:r>
          </a:p>
          <a:p>
            <a:pPr lvl="0" algn="just" defTabSz="4165227">
              <a:spcBef>
                <a:spcPts val="600"/>
              </a:spcBef>
            </a:pPr>
            <a:r>
              <a:rPr lang="en-US" sz="3200" baseline="30000" smtClean="0">
                <a:solidFill>
                  <a:prstClr val="black"/>
                </a:solidFill>
              </a:rPr>
              <a:t>3</a:t>
            </a:r>
            <a:r>
              <a:rPr lang="en-US" sz="3200" smtClean="0">
                <a:solidFill>
                  <a:prstClr val="black"/>
                </a:solidFill>
              </a:rPr>
              <a:t>Cryptomathic </a:t>
            </a:r>
            <a:r>
              <a:rPr lang="en-US" sz="3200" dirty="0" smtClean="0">
                <a:solidFill>
                  <a:prstClr val="black"/>
                </a:solidFill>
              </a:rPr>
              <a:t>A/S, </a:t>
            </a:r>
            <a:r>
              <a:rPr lang="en-US" sz="3200" dirty="0" err="1" smtClean="0">
                <a:solidFill>
                  <a:prstClr val="black"/>
                </a:solidFill>
              </a:rPr>
              <a:t>Jaegergardsgale</a:t>
            </a:r>
            <a:r>
              <a:rPr lang="en-US" sz="3200" dirty="0" smtClean="0">
                <a:solidFill>
                  <a:prstClr val="black"/>
                </a:solidFill>
              </a:rPr>
              <a:t> 118, 8000 Aarhus</a:t>
            </a:r>
            <a:r>
              <a:rPr lang="en-US" sz="3200" smtClean="0">
                <a:solidFill>
                  <a:prstClr val="black"/>
                </a:solidFill>
              </a:rPr>
              <a:t>, Denmark</a:t>
            </a:r>
          </a:p>
          <a:p>
            <a:pPr lvl="0" algn="just" defTabSz="4165227">
              <a:spcBef>
                <a:spcPts val="600"/>
              </a:spcBef>
            </a:pPr>
            <a:r>
              <a:rPr lang="en-US" sz="3200" baseline="30000" smtClean="0">
                <a:solidFill>
                  <a:prstClr val="black"/>
                </a:solidFill>
              </a:rPr>
              <a:t>4</a:t>
            </a:r>
            <a:r>
              <a:rPr lang="en-US" sz="3200" smtClean="0">
                <a:solidFill>
                  <a:prstClr val="black"/>
                </a:solidFill>
              </a:rPr>
              <a:t>Department of Computer </a:t>
            </a:r>
            <a:r>
              <a:rPr lang="en-US" sz="3200" dirty="0" smtClean="0">
                <a:solidFill>
                  <a:prstClr val="black"/>
                </a:solidFill>
              </a:rPr>
              <a:t>Science, University of York, York YO10 5GH, United Kingdom</a:t>
            </a:r>
            <a:endParaRPr lang="en-US" sz="4800" dirty="0"/>
          </a:p>
        </p:txBody>
      </p:sp>
      <p:sp>
        <p:nvSpPr>
          <p:cNvPr id="42" name="AutoShape 13 6"/>
          <p:cNvSpPr>
            <a:spLocks noChangeArrowheads="1"/>
          </p:cNvSpPr>
          <p:nvPr/>
        </p:nvSpPr>
        <p:spPr bwMode="auto">
          <a:xfrm>
            <a:off x="473730" y="40844040"/>
            <a:ext cx="29262270" cy="1653375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141170" y="40948390"/>
            <a:ext cx="280878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8163837" y="21854319"/>
            <a:ext cx="6096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17287884" y="29711622"/>
            <a:ext cx="990600" cy="8801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645714" y="40779234"/>
            <a:ext cx="280992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[1]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00000" y="9180000"/>
            <a:ext cx="6929152" cy="827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use of continuous variable (CV) quantum information carriers, instead of qubits, constitutes a powerful alternative for practical quantum key distribution (QKD) systems. In contrast to qubit-based approaches, CV-QKD implementations rely on standard telecommunication technology (in particular, coherent detection techniques), and thus have the potential to reach </a:t>
            </a:r>
            <a:r>
              <a:rPr lang="en-US" sz="2800" dirty="0" err="1"/>
              <a:t>Gbit</a:t>
            </a:r>
            <a:r>
              <a:rPr lang="en-US" sz="2800" dirty="0"/>
              <a:t> key rates while staying cost-effective</a:t>
            </a:r>
            <a:r>
              <a:rPr lang="en-US" sz="2800"/>
              <a:t>. </a:t>
            </a:r>
            <a:endParaRPr lang="en-US" sz="2800" smtClean="0"/>
          </a:p>
          <a:p>
            <a:r>
              <a:rPr lang="en-US" sz="2800" smtClean="0"/>
              <a:t>One </a:t>
            </a:r>
            <a:r>
              <a:rPr lang="en-US" sz="2800" dirty="0"/>
              <a:t>way to achieve this is by encoding quantum states in optical sidebands (at sender Alice) and measuring them with a wideband detector (at receiver </a:t>
            </a:r>
            <a:r>
              <a:rPr lang="en-US" sz="2800"/>
              <a:t>Bob</a:t>
            </a:r>
            <a:r>
              <a:rPr lang="en-US" sz="2800" smtClean="0"/>
              <a:t>). Here</a:t>
            </a:r>
            <a:r>
              <a:rPr lang="en-US" sz="2800" dirty="0"/>
              <a:t>, we present the progress in realization of such a CV-QKD scheme using coherent states with Gaussian modulation, and the various challenges in adapting the security proof to real-world scenarios.</a:t>
            </a:r>
          </a:p>
        </p:txBody>
      </p:sp>
      <p:sp>
        <p:nvSpPr>
          <p:cNvPr id="43" name="AutoShape 13 7"/>
          <p:cNvSpPr>
            <a:spLocks noChangeArrowheads="1"/>
          </p:cNvSpPr>
          <p:nvPr/>
        </p:nvSpPr>
        <p:spPr bwMode="auto">
          <a:xfrm>
            <a:off x="8460000" y="7920000"/>
            <a:ext cx="21276000" cy="10018472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885236" y="8280000"/>
            <a:ext cx="20723013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Design dilemmas: transmitted </a:t>
            </a:r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LO </a:t>
            </a:r>
            <a:r>
              <a:rPr lang="en-US" sz="4800" i="1" dirty="0" smtClean="0"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local LO &amp; homodyne </a:t>
            </a:r>
            <a:r>
              <a:rPr lang="en-US" sz="4800" i="1" smtClean="0">
                <a:latin typeface="Arial" panose="020B0604020202020204" pitchFamily="34" charset="0"/>
                <a:cs typeface="Arial" panose="020B0604020202020204" pitchFamily="34" charset="0"/>
              </a:rPr>
              <a:t>vs</a:t>
            </a:r>
            <a:r>
              <a:rPr lang="en-US" sz="4800" smtClean="0">
                <a:latin typeface="Arial" panose="020B0604020202020204" pitchFamily="34" charset="0"/>
                <a:cs typeface="Arial" panose="020B0604020202020204" pitchFamily="34" charset="0"/>
              </a:rPr>
              <a:t>. heterodyne 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885237" y="9252000"/>
            <a:ext cx="1025615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CV-QKD systems employ receivers performing phase-sensitive detection using a local oscillator (LO) whose phase drift w.r.t. the sent quantum signal (</a:t>
            </a:r>
            <a:r>
              <a:rPr lang="en-US" sz="2800" i="1" dirty="0" err="1" smtClean="0"/>
              <a:t>qSig</a:t>
            </a:r>
            <a:r>
              <a:rPr lang="en-US" sz="2800" dirty="0" smtClean="0"/>
              <a:t>) must be precisely controlled/estimated. Until recently, all known CV-QKD implementations used the transmitted LO (TLO) design. A novel local LO (LLO) design obviates some limitations of the TLO design but brings in some new challenges. </a:t>
            </a:r>
            <a:endParaRPr lang="en-US" sz="2800" dirty="0"/>
          </a:p>
        </p:txBody>
      </p:sp>
      <p:sp>
        <p:nvSpPr>
          <p:cNvPr id="56" name="TextBox 55"/>
          <p:cNvSpPr txBox="1"/>
          <p:nvPr/>
        </p:nvSpPr>
        <p:spPr>
          <a:xfrm>
            <a:off x="15212751" y="14974258"/>
            <a:ext cx="446222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00B050"/>
                </a:solidFill>
              </a:rPr>
              <a:t>Stable relative phase between </a:t>
            </a:r>
            <a:r>
              <a:rPr lang="en-US" sz="2000" i="1" dirty="0" err="1" smtClean="0">
                <a:solidFill>
                  <a:srgbClr val="00B050"/>
                </a:solidFill>
              </a:rPr>
              <a:t>qSig</a:t>
            </a:r>
            <a:r>
              <a:rPr lang="en-US" sz="2000" dirty="0" smtClean="0">
                <a:solidFill>
                  <a:srgbClr val="00B050"/>
                </a:solidFill>
              </a:rPr>
              <a:t> and LO at the receiver 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FF0000"/>
                </a:solidFill>
              </a:rPr>
              <a:t>Vulnerable to LO intensity/wavelength manipulation </a:t>
            </a:r>
            <a:r>
              <a:rPr lang="en-US" sz="2000" dirty="0">
                <a:solidFill>
                  <a:srgbClr val="FF0000"/>
                </a:solidFill>
              </a:rPr>
              <a:t>on quantum </a:t>
            </a:r>
            <a:r>
              <a:rPr lang="en-US" sz="2000" dirty="0" smtClean="0">
                <a:solidFill>
                  <a:srgbClr val="FF0000"/>
                </a:solidFill>
              </a:rPr>
              <a:t>channel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FF0000"/>
                </a:solidFill>
              </a:rPr>
              <a:t>LO intensity limitation at receiver due to propagation losses and non-linear effects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15212751" y="12469387"/>
            <a:ext cx="463075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FF0000"/>
                </a:solidFill>
              </a:rPr>
              <a:t>Difficulty in estimating relative phase between </a:t>
            </a:r>
            <a:r>
              <a:rPr lang="en-US" sz="2000" i="1" dirty="0" err="1" smtClean="0">
                <a:solidFill>
                  <a:srgbClr val="FF0000"/>
                </a:solidFill>
              </a:rPr>
              <a:t>qSig</a:t>
            </a:r>
            <a:r>
              <a:rPr lang="en-US" sz="2000" dirty="0" smtClean="0">
                <a:solidFill>
                  <a:srgbClr val="FF0000"/>
                </a:solidFill>
              </a:rPr>
              <a:t> and LO; complicated phase correction using reference signals need to be employed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00B050"/>
                </a:solidFill>
              </a:rPr>
              <a:t>LO can be fully trusted, security loopholes closed</a:t>
            </a:r>
          </a:p>
          <a:p>
            <a:pPr marL="342900" indent="-342900">
              <a:buFontTx/>
              <a:buChar char="-"/>
            </a:pPr>
            <a:r>
              <a:rPr lang="en-US" sz="2000" dirty="0" smtClean="0">
                <a:solidFill>
                  <a:srgbClr val="00B050"/>
                </a:solidFill>
              </a:rPr>
              <a:t>No limitation on the local LO intensity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19691262" y="9252000"/>
            <a:ext cx="953937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Balanced detection involves interfering the sent signal with the LO on a 50/50 splitter. Depending on the frequency detuning </a:t>
            </a:r>
            <a:r>
              <a:rPr lang="el-GR" sz="2800" smtClean="0"/>
              <a:t>Ω</a:t>
            </a:r>
            <a:r>
              <a:rPr lang="el-GR" sz="2800" baseline="-25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Δ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/>
              <a:t>between the signal and LO, one performs homodyne </a:t>
            </a:r>
            <a:r>
              <a:rPr lang="en-US" sz="2800" smtClean="0"/>
              <a:t>(</a:t>
            </a:r>
            <a:r>
              <a:rPr lang="el-GR" sz="2800"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l-GR" sz="28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Δ </a:t>
            </a:r>
            <a:r>
              <a:rPr lang="en-US" sz="2800" baseline="-25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0</a:t>
            </a:r>
            <a:r>
              <a:rPr lang="en-US" sz="2800" smtClean="0"/>
              <a:t>) or </a:t>
            </a:r>
            <a:r>
              <a:rPr lang="en-US" sz="2800"/>
              <a:t>heterodyne detection (</a:t>
            </a:r>
            <a:r>
              <a:rPr lang="el-GR" sz="2800"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lang="el-GR" sz="2800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Δ </a:t>
            </a:r>
            <a:r>
              <a:rPr lang="en-US" sz="2800" baseline="-25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≠ 0</a:t>
            </a:r>
            <a:r>
              <a:rPr lang="en-US" sz="2800" smtClean="0"/>
              <a:t>). Heterodyning allows recovering the full info about </a:t>
            </a:r>
            <a:r>
              <a:rPr lang="en-US" sz="2800" i="1" smtClean="0"/>
              <a:t>Sig</a:t>
            </a:r>
            <a:r>
              <a:rPr lang="en-US" sz="2800" smtClean="0"/>
              <a:t> but with a 3dB penalty. </a:t>
            </a:r>
          </a:p>
          <a:p>
            <a:r>
              <a:rPr lang="en-US" sz="2800" smtClean="0"/>
              <a:t>A general expression for the output </a:t>
            </a:r>
            <a:r>
              <a:rPr lang="en-US" sz="2800" dirty="0" smtClean="0"/>
              <a:t>current </a:t>
            </a:r>
            <a:r>
              <a:rPr lang="en-US" sz="2800" smtClean="0"/>
              <a:t>of balanced receiver: </a:t>
            </a:r>
            <a:endParaRPr lang="en-US" sz="2800" dirty="0" smtClean="0"/>
          </a:p>
        </p:txBody>
      </p:sp>
      <p:cxnSp>
        <p:nvCxnSpPr>
          <p:cNvPr id="191" name="Straight Connector 190"/>
          <p:cNvCxnSpPr/>
          <p:nvPr/>
        </p:nvCxnSpPr>
        <p:spPr>
          <a:xfrm flipV="1">
            <a:off x="3367570" y="20926540"/>
            <a:ext cx="274320" cy="2577"/>
          </a:xfrm>
          <a:prstGeom prst="line">
            <a:avLst/>
          </a:prstGeom>
          <a:ln w="28575">
            <a:solidFill>
              <a:srgbClr val="0070C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/>
          <p:nvPr/>
        </p:nvCxnSpPr>
        <p:spPr>
          <a:xfrm>
            <a:off x="2725468" y="20930149"/>
            <a:ext cx="11019307" cy="1154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CustomShape 17 1"/>
          <p:cNvSpPr/>
          <p:nvPr/>
        </p:nvSpPr>
        <p:spPr>
          <a:xfrm>
            <a:off x="2435298" y="20446915"/>
            <a:ext cx="2008576" cy="967282"/>
          </a:xfrm>
          <a:prstGeom prst="parallelogram">
            <a:avLst>
              <a:gd name="adj" fmla="val 25000"/>
            </a:avLst>
          </a:prstGeom>
          <a:solidFill>
            <a:srgbClr val="808080"/>
          </a:solidFill>
          <a:ln w="25560">
            <a:noFill/>
          </a:ln>
        </p:spPr>
      </p:sp>
      <p:sp>
        <p:nvSpPr>
          <p:cNvPr id="205" name="Hexagon 204"/>
          <p:cNvSpPr/>
          <p:nvPr/>
        </p:nvSpPr>
        <p:spPr>
          <a:xfrm>
            <a:off x="9807296" y="20439851"/>
            <a:ext cx="1770568" cy="982636"/>
          </a:xfrm>
          <a:prstGeom prst="hexagon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Hexagon 206"/>
          <p:cNvSpPr/>
          <p:nvPr/>
        </p:nvSpPr>
        <p:spPr>
          <a:xfrm>
            <a:off x="7606356" y="20446916"/>
            <a:ext cx="1956418" cy="1009094"/>
          </a:xfrm>
          <a:prstGeom prst="hexagon">
            <a:avLst/>
          </a:prstGeom>
          <a:solidFill>
            <a:srgbClr val="BF9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CustomShape 2 2"/>
          <p:cNvSpPr/>
          <p:nvPr/>
        </p:nvSpPr>
        <p:spPr>
          <a:xfrm>
            <a:off x="7728008" y="20425580"/>
            <a:ext cx="1761805" cy="886656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smtClean="0">
                <a:solidFill>
                  <a:schemeClr val="bg1"/>
                </a:solidFill>
                <a:latin typeface="Arial"/>
              </a:rPr>
              <a:t>Intensity </a:t>
            </a:r>
          </a:p>
          <a:p>
            <a:pPr algn="ctr">
              <a:lnSpc>
                <a:spcPct val="100000"/>
              </a:lnSpc>
            </a:pPr>
            <a:r>
              <a:rPr lang="en-US" sz="2000" smtClean="0">
                <a:solidFill>
                  <a:schemeClr val="bg1"/>
                </a:solidFill>
                <a:latin typeface="Arial"/>
              </a:rPr>
              <a:t>modulator</a:t>
            </a:r>
          </a:p>
          <a:p>
            <a:pPr algn="ctr">
              <a:lnSpc>
                <a:spcPct val="100000"/>
              </a:lnSpc>
            </a:pPr>
            <a:r>
              <a:rPr lang="en-US" sz="2000" smtClean="0">
                <a:solidFill>
                  <a:schemeClr val="bg1"/>
                </a:solidFill>
                <a:latin typeface="Arial"/>
              </a:rPr>
              <a:t>(IM)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12" name="CustomShape 2 3"/>
          <p:cNvSpPr/>
          <p:nvPr/>
        </p:nvSpPr>
        <p:spPr>
          <a:xfrm>
            <a:off x="2930049" y="20563129"/>
            <a:ext cx="1126099" cy="661362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mtClean="0">
                <a:solidFill>
                  <a:schemeClr val="bg1"/>
                </a:solidFill>
                <a:latin typeface="Arial"/>
              </a:rPr>
              <a:t>Signal </a:t>
            </a:r>
          </a:p>
          <a:p>
            <a:pPr>
              <a:lnSpc>
                <a:spcPct val="100000"/>
              </a:lnSpc>
            </a:pPr>
            <a:r>
              <a:rPr lang="en-US" sz="2000" smtClean="0">
                <a:solidFill>
                  <a:schemeClr val="bg1"/>
                </a:solidFill>
                <a:latin typeface="Arial"/>
              </a:rPr>
              <a:t>laser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18" name="CustomShape 34 1"/>
          <p:cNvSpPr/>
          <p:nvPr/>
        </p:nvSpPr>
        <p:spPr>
          <a:xfrm>
            <a:off x="11938335" y="20431903"/>
            <a:ext cx="1731616" cy="1007912"/>
          </a:xfrm>
          <a:prstGeom prst="roundRect">
            <a:avLst>
              <a:gd name="adj" fmla="val 12277"/>
            </a:avLst>
          </a:prstGeom>
          <a:gradFill>
            <a:gsLst>
              <a:gs pos="0">
                <a:srgbClr val="9BBB59"/>
              </a:gs>
              <a:gs pos="100000">
                <a:srgbClr val="000000"/>
              </a:gs>
            </a:gsLst>
            <a:lin ang="0"/>
          </a:gradFill>
          <a:ln w="25560">
            <a:noFill/>
          </a:ln>
        </p:spPr>
      </p:sp>
      <p:cxnSp>
        <p:nvCxnSpPr>
          <p:cNvPr id="234" name="Straight Connector 233"/>
          <p:cNvCxnSpPr/>
          <p:nvPr/>
        </p:nvCxnSpPr>
        <p:spPr>
          <a:xfrm flipV="1">
            <a:off x="13692988" y="20942150"/>
            <a:ext cx="2595549" cy="4171"/>
          </a:xfrm>
          <a:prstGeom prst="lin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</a:ln>
          <a:effectLst/>
        </p:spPr>
      </p:cxnSp>
      <p:sp>
        <p:nvSpPr>
          <p:cNvPr id="235" name="CustomShape 5 1"/>
          <p:cNvSpPr/>
          <p:nvPr/>
        </p:nvSpPr>
        <p:spPr>
          <a:xfrm rot="10800000">
            <a:off x="20322448" y="19861933"/>
            <a:ext cx="1423908" cy="685362"/>
          </a:xfrm>
          <a:prstGeom prst="curvedConnector3">
            <a:avLst>
              <a:gd name="adj1" fmla="val 44326"/>
            </a:avLst>
          </a:prstGeom>
          <a:noFill/>
          <a:ln w="28575">
            <a:solidFill>
              <a:srgbClr val="0070C0"/>
            </a:solidFill>
            <a:round/>
          </a:ln>
        </p:spPr>
      </p:sp>
      <p:sp>
        <p:nvSpPr>
          <p:cNvPr id="236" name="CustomShape 6 1"/>
          <p:cNvSpPr/>
          <p:nvPr/>
        </p:nvSpPr>
        <p:spPr>
          <a:xfrm flipV="1">
            <a:off x="20322451" y="20552322"/>
            <a:ext cx="1423906" cy="855862"/>
          </a:xfrm>
          <a:prstGeom prst="curvedConnector3">
            <a:avLst>
              <a:gd name="adj1" fmla="val 54996"/>
            </a:avLst>
          </a:prstGeom>
          <a:noFill/>
          <a:ln w="31680">
            <a:solidFill>
              <a:srgbClr val="0070C0"/>
            </a:solidFill>
            <a:round/>
          </a:ln>
        </p:spPr>
      </p:sp>
      <p:sp>
        <p:nvSpPr>
          <p:cNvPr id="238" name="CustomShape 17 2"/>
          <p:cNvSpPr/>
          <p:nvPr/>
        </p:nvSpPr>
        <p:spPr>
          <a:xfrm>
            <a:off x="19141742" y="19511805"/>
            <a:ext cx="1288645" cy="687139"/>
          </a:xfrm>
          <a:prstGeom prst="parallelogram">
            <a:avLst>
              <a:gd name="adj" fmla="val 25000"/>
            </a:avLst>
          </a:prstGeom>
          <a:solidFill>
            <a:srgbClr val="808080"/>
          </a:solidFill>
          <a:ln w="25560">
            <a:noFill/>
          </a:ln>
        </p:spPr>
      </p:sp>
      <p:sp>
        <p:nvSpPr>
          <p:cNvPr id="239" name="CustomShape 18 2"/>
          <p:cNvSpPr/>
          <p:nvPr/>
        </p:nvSpPr>
        <p:spPr>
          <a:xfrm>
            <a:off x="19333807" y="19493665"/>
            <a:ext cx="1110090" cy="704327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</a:rPr>
              <a:t>LLO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0" smtClean="0">
                <a:solidFill>
                  <a:schemeClr val="bg1"/>
                </a:solidFill>
                <a:latin typeface="Arial"/>
              </a:rPr>
              <a:t>laser</a:t>
            </a:r>
            <a:endParaRPr kumimoji="0" sz="20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256" name="Rectangle 255"/>
          <p:cNvSpPr/>
          <p:nvPr/>
        </p:nvSpPr>
        <p:spPr>
          <a:xfrm>
            <a:off x="22473426" y="20169578"/>
            <a:ext cx="1652249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heterodyne detection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l-GR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kumimoji="0" lang="en-US" sz="1800" b="0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≠ 0)</a:t>
            </a: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79" name="Straight Connector 278"/>
          <p:cNvCxnSpPr/>
          <p:nvPr/>
        </p:nvCxnSpPr>
        <p:spPr>
          <a:xfrm flipV="1">
            <a:off x="14156876" y="20942654"/>
            <a:ext cx="274320" cy="2577"/>
          </a:xfrm>
          <a:prstGeom prst="lin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sp>
        <p:nvSpPr>
          <p:cNvPr id="286" name="CustomShape 6 2"/>
          <p:cNvSpPr/>
          <p:nvPr/>
        </p:nvSpPr>
        <p:spPr>
          <a:xfrm flipH="1">
            <a:off x="21735125" y="19869328"/>
            <a:ext cx="1505532" cy="677967"/>
          </a:xfrm>
          <a:prstGeom prst="curvedConnector3">
            <a:avLst>
              <a:gd name="adj1" fmla="val 55788"/>
            </a:avLst>
          </a:prstGeom>
          <a:noFill/>
          <a:ln w="31680">
            <a:solidFill>
              <a:srgbClr val="0070C0"/>
            </a:solidFill>
            <a:round/>
          </a:ln>
        </p:spPr>
      </p:sp>
      <p:sp>
        <p:nvSpPr>
          <p:cNvPr id="287" name="CustomShape 6 3"/>
          <p:cNvSpPr/>
          <p:nvPr/>
        </p:nvSpPr>
        <p:spPr>
          <a:xfrm>
            <a:off x="21735125" y="20552323"/>
            <a:ext cx="1537902" cy="853388"/>
          </a:xfrm>
          <a:prstGeom prst="curvedConnector3">
            <a:avLst>
              <a:gd name="adj1" fmla="val 41619"/>
            </a:avLst>
          </a:prstGeom>
          <a:noFill/>
          <a:ln w="31680">
            <a:solidFill>
              <a:srgbClr val="0070C0"/>
            </a:solidFill>
            <a:round/>
          </a:ln>
        </p:spPr>
      </p:sp>
      <p:sp>
        <p:nvSpPr>
          <p:cNvPr id="288" name="Flowchart: Delay 287"/>
          <p:cNvSpPr/>
          <p:nvPr/>
        </p:nvSpPr>
        <p:spPr>
          <a:xfrm>
            <a:off x="23244700" y="19555316"/>
            <a:ext cx="724619" cy="620643"/>
          </a:xfrm>
          <a:prstGeom prst="flowChartDela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Flowchart: Delay 288"/>
          <p:cNvSpPr/>
          <p:nvPr/>
        </p:nvSpPr>
        <p:spPr>
          <a:xfrm>
            <a:off x="23270643" y="21074269"/>
            <a:ext cx="698676" cy="607511"/>
          </a:xfrm>
          <a:prstGeom prst="flowChartDela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CustomShape 5 2"/>
          <p:cNvSpPr/>
          <p:nvPr/>
        </p:nvSpPr>
        <p:spPr>
          <a:xfrm rot="10800000">
            <a:off x="23964860" y="19869864"/>
            <a:ext cx="647740" cy="620315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chemeClr val="tx1"/>
            </a:solidFill>
            <a:round/>
          </a:ln>
        </p:spPr>
      </p:sp>
      <p:sp>
        <p:nvSpPr>
          <p:cNvPr id="292" name="CustomShape 6 4"/>
          <p:cNvSpPr/>
          <p:nvPr/>
        </p:nvSpPr>
        <p:spPr>
          <a:xfrm flipV="1">
            <a:off x="23964859" y="20646836"/>
            <a:ext cx="642470" cy="741880"/>
          </a:xfrm>
          <a:prstGeom prst="curvedConnector3">
            <a:avLst>
              <a:gd name="adj1" fmla="val 50990"/>
            </a:avLst>
          </a:prstGeom>
          <a:noFill/>
          <a:ln w="31680">
            <a:solidFill>
              <a:schemeClr val="tx1"/>
            </a:solidFill>
            <a:round/>
          </a:ln>
        </p:spPr>
      </p:sp>
      <p:sp>
        <p:nvSpPr>
          <p:cNvPr id="293" name="CustomShape 34 3"/>
          <p:cNvSpPr/>
          <p:nvPr/>
        </p:nvSpPr>
        <p:spPr>
          <a:xfrm>
            <a:off x="24592074" y="20337733"/>
            <a:ext cx="460128" cy="438643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295" name="CustomShape 35 3"/>
          <p:cNvSpPr/>
          <p:nvPr/>
        </p:nvSpPr>
        <p:spPr>
          <a:xfrm>
            <a:off x="24683104" y="20303423"/>
            <a:ext cx="225125" cy="348984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-</a:t>
            </a:r>
            <a:endParaRPr kumimoji="0" sz="2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pic>
        <p:nvPicPr>
          <p:cNvPr id="305" name="Picture 30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6852" y="22218729"/>
            <a:ext cx="5798795" cy="3028243"/>
          </a:xfrm>
          <a:prstGeom prst="rect">
            <a:avLst/>
          </a:prstGeom>
        </p:spPr>
      </p:pic>
      <p:pic>
        <p:nvPicPr>
          <p:cNvPr id="309" name="Picture 30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9787" y="30484991"/>
            <a:ext cx="5739303" cy="3562277"/>
          </a:xfrm>
          <a:prstGeom prst="rect">
            <a:avLst/>
          </a:prstGeom>
        </p:spPr>
      </p:pic>
      <p:pic>
        <p:nvPicPr>
          <p:cNvPr id="310" name="Picture 30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0320" y="30388719"/>
            <a:ext cx="5486482" cy="3705418"/>
          </a:xfrm>
          <a:prstGeom prst="rect">
            <a:avLst/>
          </a:prstGeom>
        </p:spPr>
      </p:pic>
      <p:pic>
        <p:nvPicPr>
          <p:cNvPr id="311" name="Picture 310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6903" y="30615243"/>
            <a:ext cx="5900462" cy="3502630"/>
          </a:xfrm>
          <a:prstGeom prst="rect">
            <a:avLst/>
          </a:prstGeom>
        </p:spPr>
      </p:pic>
      <p:pic>
        <p:nvPicPr>
          <p:cNvPr id="312" name="Picture 311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2385" y="30713897"/>
            <a:ext cx="5633051" cy="3470647"/>
          </a:xfrm>
          <a:prstGeom prst="rect">
            <a:avLst/>
          </a:prstGeom>
        </p:spPr>
      </p:pic>
      <p:sp>
        <p:nvSpPr>
          <p:cNvPr id="315" name="TextBox 314"/>
          <p:cNvSpPr txBox="1"/>
          <p:nvPr/>
        </p:nvSpPr>
        <p:spPr>
          <a:xfrm>
            <a:off x="731297" y="30705038"/>
            <a:ext cx="525209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smtClean="0"/>
              <a:t>Data processing performed offline in MATLAB with digital PLL for recovering the modulated data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The current setup employs amplitude and phase modulators which create double sideband</a:t>
            </a:r>
            <a:endParaRPr lang="en-US" sz="2800" dirty="0"/>
          </a:p>
        </p:txBody>
      </p:sp>
      <p:sp>
        <p:nvSpPr>
          <p:cNvPr id="316" name="TextBox 315"/>
          <p:cNvSpPr txBox="1"/>
          <p:nvPr/>
        </p:nvSpPr>
        <p:spPr>
          <a:xfrm>
            <a:off x="604804" y="36128952"/>
            <a:ext cx="697084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smtClean="0"/>
              <a:t>The future setup will use single-sideband modulation for better spectral efficiency and closing potential security loopholes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Introduction of pilot signals for clock recovery, multiplexed in time with the quantum signal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Carrier synchronization on receiver side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Replacing AWG and oscilloscope with FPGA DAC/ADC suite for online signal generation and recovery</a:t>
            </a:r>
          </a:p>
          <a:p>
            <a:pPr marL="457200" indent="-457200">
              <a:buFontTx/>
              <a:buChar char="-"/>
            </a:pPr>
            <a:endParaRPr lang="en-US" sz="2800" dirty="0" smtClean="0"/>
          </a:p>
        </p:txBody>
      </p:sp>
      <p:sp>
        <p:nvSpPr>
          <p:cNvPr id="318" name="TextBox 317"/>
          <p:cNvSpPr txBox="1"/>
          <p:nvPr/>
        </p:nvSpPr>
        <p:spPr>
          <a:xfrm>
            <a:off x="731297" y="35288827"/>
            <a:ext cx="4211671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Future steps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19" name="AutoShape 13 8"/>
          <p:cNvSpPr>
            <a:spLocks noChangeArrowheads="1"/>
          </p:cNvSpPr>
          <p:nvPr/>
        </p:nvSpPr>
        <p:spPr bwMode="auto">
          <a:xfrm>
            <a:off x="17626481" y="35118235"/>
            <a:ext cx="11981769" cy="5316135"/>
          </a:xfrm>
          <a:prstGeom prst="roundRect">
            <a:avLst>
              <a:gd name="adj" fmla="val 10870"/>
            </a:avLst>
          </a:prstGeom>
          <a:ln w="76200">
            <a:headEnd/>
            <a:tailEnd/>
          </a:ln>
          <a:ex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102784" tIns="51392" rIns="102784" bIns="51392" anchor="ctr"/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6900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 eaLnBrk="1" hangingPunct="1"/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320" name="TextBox 319"/>
          <p:cNvSpPr txBox="1"/>
          <p:nvPr/>
        </p:nvSpPr>
        <p:spPr>
          <a:xfrm>
            <a:off x="17847643" y="35171087"/>
            <a:ext cx="5014190" cy="868936"/>
          </a:xfrm>
          <a:prstGeom prst="rect">
            <a:avLst/>
          </a:prstGeom>
          <a:noFill/>
        </p:spPr>
        <p:txBody>
          <a:bodyPr wrap="square" lIns="129013" tIns="64506" rIns="129013" bIns="64506" rtlCol="0">
            <a:spAutoFit/>
          </a:bodyPr>
          <a:lstStyle/>
          <a:p>
            <a:r>
              <a:rPr lang="en-US" sz="4800" dirty="0" smtClean="0">
                <a:latin typeface="Arial" panose="020B0604020202020204" pitchFamily="34" charset="0"/>
                <a:cs typeface="Arial" panose="020B0604020202020204" pitchFamily="34" charset="0"/>
              </a:rPr>
              <a:t>Security analysis</a:t>
            </a:r>
            <a:endParaRPr lang="en-US" sz="4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66" name="Group 365"/>
          <p:cNvGrpSpPr/>
          <p:nvPr/>
        </p:nvGrpSpPr>
        <p:grpSpPr>
          <a:xfrm>
            <a:off x="15761419" y="35343042"/>
            <a:ext cx="1059281" cy="504318"/>
            <a:chOff x="1348146" y="3581156"/>
            <a:chExt cx="1995722" cy="999649"/>
          </a:xfrm>
        </p:grpSpPr>
        <p:cxnSp>
          <p:nvCxnSpPr>
            <p:cNvPr id="367" name="Straight Connector 366"/>
            <p:cNvCxnSpPr/>
            <p:nvPr/>
          </p:nvCxnSpPr>
          <p:spPr>
            <a:xfrm flipV="1">
              <a:off x="1348146" y="4228641"/>
              <a:ext cx="609057" cy="2577"/>
            </a:xfrm>
            <a:prstGeom prst="line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</p:cxnSp>
        <p:cxnSp>
          <p:nvCxnSpPr>
            <p:cNvPr id="368" name="Straight Connector 367"/>
            <p:cNvCxnSpPr/>
            <p:nvPr/>
          </p:nvCxnSpPr>
          <p:spPr>
            <a:xfrm flipV="1">
              <a:off x="1348146" y="4578228"/>
              <a:ext cx="609057" cy="2577"/>
            </a:xfrm>
            <a:prstGeom prst="line">
              <a:avLst/>
            </a:prstGeom>
            <a:noFill/>
            <a:ln w="28575" cap="flat" cmpd="sng" algn="ctr">
              <a:solidFill>
                <a:srgbClr val="FF6600"/>
              </a:solidFill>
              <a:prstDash val="solid"/>
              <a:miter lim="800000"/>
            </a:ln>
            <a:effectLst/>
          </p:spPr>
        </p:cxnSp>
        <p:sp>
          <p:nvSpPr>
            <p:cNvPr id="369" name="CustomShape 2 6"/>
            <p:cNvSpPr/>
            <p:nvPr/>
          </p:nvSpPr>
          <p:spPr>
            <a:xfrm>
              <a:off x="2170188" y="3581156"/>
              <a:ext cx="1173680" cy="83629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5000" rIns="90000" bIns="45000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</a:rPr>
                <a:t>PMF</a:t>
              </a: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</a:rPr>
                <a:t>SMF</a:t>
              </a:r>
              <a:endParaRPr kumimoji="0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370" name="Straight Connector 369"/>
          <p:cNvCxnSpPr/>
          <p:nvPr/>
        </p:nvCxnSpPr>
        <p:spPr>
          <a:xfrm>
            <a:off x="12915209" y="36458171"/>
            <a:ext cx="2322176" cy="6524"/>
          </a:xfrm>
          <a:prstGeom prst="lin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</a:ln>
          <a:effectLst/>
        </p:spPr>
      </p:cxnSp>
      <p:cxnSp>
        <p:nvCxnSpPr>
          <p:cNvPr id="371" name="Straight Connector 370"/>
          <p:cNvCxnSpPr/>
          <p:nvPr/>
        </p:nvCxnSpPr>
        <p:spPr>
          <a:xfrm flipV="1">
            <a:off x="9332259" y="36462118"/>
            <a:ext cx="274320" cy="2577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cxnSp>
        <p:nvCxnSpPr>
          <p:cNvPr id="372" name="Straight Connector 371"/>
          <p:cNvCxnSpPr/>
          <p:nvPr/>
        </p:nvCxnSpPr>
        <p:spPr>
          <a:xfrm flipV="1">
            <a:off x="8705050" y="36458172"/>
            <a:ext cx="4212000" cy="6869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sp>
        <p:nvSpPr>
          <p:cNvPr id="373" name="CustomShape 17 3"/>
          <p:cNvSpPr/>
          <p:nvPr/>
        </p:nvSpPr>
        <p:spPr>
          <a:xfrm>
            <a:off x="8071715" y="36275540"/>
            <a:ext cx="915138" cy="350552"/>
          </a:xfrm>
          <a:prstGeom prst="parallelogram">
            <a:avLst>
              <a:gd name="adj" fmla="val 25000"/>
            </a:avLst>
          </a:prstGeom>
          <a:solidFill>
            <a:srgbClr val="E7E6E6">
              <a:lumMod val="75000"/>
            </a:srgbClr>
          </a:solidFill>
          <a:ln w="25560">
            <a:noFill/>
          </a:ln>
        </p:spPr>
      </p:sp>
      <p:sp>
        <p:nvSpPr>
          <p:cNvPr id="374" name="Hexagon 373"/>
          <p:cNvSpPr/>
          <p:nvPr/>
        </p:nvSpPr>
        <p:spPr>
          <a:xfrm>
            <a:off x="10083350" y="36183661"/>
            <a:ext cx="1273597" cy="534307"/>
          </a:xfrm>
          <a:prstGeom prst="hexagon">
            <a:avLst/>
          </a:prstGeom>
          <a:solidFill>
            <a:srgbClr val="BF9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5" name="CustomShape 2 7"/>
          <p:cNvSpPr/>
          <p:nvPr/>
        </p:nvSpPr>
        <p:spPr>
          <a:xfrm>
            <a:off x="10234473" y="36251658"/>
            <a:ext cx="937726" cy="408514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IQmod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6" name="CustomShape 2 8"/>
          <p:cNvSpPr/>
          <p:nvPr/>
        </p:nvSpPr>
        <p:spPr>
          <a:xfrm>
            <a:off x="8130751" y="36243913"/>
            <a:ext cx="869128" cy="39528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laser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78" name="Rectangle 377"/>
          <p:cNvSpPr/>
          <p:nvPr/>
        </p:nvSpPr>
        <p:spPr>
          <a:xfrm>
            <a:off x="10247974" y="35312459"/>
            <a:ext cx="1073016" cy="647661"/>
          </a:xfrm>
          <a:prstGeom prst="rect">
            <a:avLst/>
          </a:prstGeom>
          <a:solidFill>
            <a:srgbClr val="ED7D31">
              <a:lumMod val="60000"/>
              <a:lumOff val="40000"/>
            </a:srgbClr>
          </a:solidFill>
          <a:ln w="12700" cap="flat" cmpd="sng" algn="ctr">
            <a:solidFill>
              <a:srgbClr val="5B9BD5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" name="CustomShape 18 5"/>
          <p:cNvSpPr/>
          <p:nvPr/>
        </p:nvSpPr>
        <p:spPr>
          <a:xfrm>
            <a:off x="10273844" y="35321372"/>
            <a:ext cx="1034638" cy="568367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FPGA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(RF mod)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380" name="Straight Arrow Connector 379"/>
          <p:cNvCxnSpPr/>
          <p:nvPr/>
        </p:nvCxnSpPr>
        <p:spPr>
          <a:xfrm flipH="1">
            <a:off x="10771424" y="35917596"/>
            <a:ext cx="13992" cy="299211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81" name="CustomShape 34 4"/>
          <p:cNvSpPr/>
          <p:nvPr/>
        </p:nvSpPr>
        <p:spPr>
          <a:xfrm>
            <a:off x="11887888" y="36285640"/>
            <a:ext cx="661798" cy="330351"/>
          </a:xfrm>
          <a:prstGeom prst="roundRect">
            <a:avLst>
              <a:gd name="adj" fmla="val 12277"/>
            </a:avLst>
          </a:prstGeom>
          <a:gradFill>
            <a:gsLst>
              <a:gs pos="0">
                <a:srgbClr val="9BBB59"/>
              </a:gs>
              <a:gs pos="100000">
                <a:srgbClr val="000000"/>
              </a:gs>
            </a:gsLst>
            <a:lin ang="0"/>
          </a:gradFill>
          <a:ln w="25560">
            <a:noFill/>
          </a:ln>
        </p:spPr>
      </p:sp>
      <p:sp>
        <p:nvSpPr>
          <p:cNvPr id="382" name="CustomShape 35 4"/>
          <p:cNvSpPr/>
          <p:nvPr/>
        </p:nvSpPr>
        <p:spPr>
          <a:xfrm>
            <a:off x="11778602" y="35917596"/>
            <a:ext cx="868690" cy="422712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VATT</a:t>
            </a:r>
            <a:endParaRPr kumimoji="0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383" name="Group 382"/>
          <p:cNvGrpSpPr/>
          <p:nvPr/>
        </p:nvGrpSpPr>
        <p:grpSpPr>
          <a:xfrm>
            <a:off x="8358531" y="35315055"/>
            <a:ext cx="1605272" cy="685782"/>
            <a:chOff x="137734" y="3578280"/>
            <a:chExt cx="1728930" cy="850303"/>
          </a:xfrm>
        </p:grpSpPr>
        <p:sp>
          <p:nvSpPr>
            <p:cNvPr id="384" name="Oval 383"/>
            <p:cNvSpPr/>
            <p:nvPr/>
          </p:nvSpPr>
          <p:spPr>
            <a:xfrm>
              <a:off x="371578" y="3578280"/>
              <a:ext cx="1261241" cy="780192"/>
            </a:xfrm>
            <a:prstGeom prst="ellipse">
              <a:avLst/>
            </a:prstGeom>
            <a:solidFill>
              <a:srgbClr val="F4B183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5" name="CustomShape 18 6"/>
            <p:cNvSpPr/>
            <p:nvPr/>
          </p:nvSpPr>
          <p:spPr>
            <a:xfrm>
              <a:off x="137734" y="3740333"/>
              <a:ext cx="1728930" cy="68825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5000" rIns="90000" bIns="45000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</a:rPr>
                <a:t>QRNG</a:t>
              </a:r>
              <a:endParaRPr kumimoji="0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cxnSp>
        <p:nvCxnSpPr>
          <p:cNvPr id="386" name="Straight Arrow Connector 385"/>
          <p:cNvCxnSpPr/>
          <p:nvPr/>
        </p:nvCxnSpPr>
        <p:spPr>
          <a:xfrm>
            <a:off x="9822538" y="35643829"/>
            <a:ext cx="288000" cy="7119"/>
          </a:xfrm>
          <a:prstGeom prst="straightConnector1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87" name="Oval 386"/>
          <p:cNvSpPr/>
          <p:nvPr/>
        </p:nvSpPr>
        <p:spPr>
          <a:xfrm>
            <a:off x="14427171" y="36131540"/>
            <a:ext cx="372781" cy="333155"/>
          </a:xfrm>
          <a:prstGeom prst="ellips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90" name="Straight Connector 389"/>
          <p:cNvCxnSpPr/>
          <p:nvPr/>
        </p:nvCxnSpPr>
        <p:spPr>
          <a:xfrm>
            <a:off x="11174752" y="39648333"/>
            <a:ext cx="1609764" cy="2425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391" name="Straight Connector 390"/>
          <p:cNvCxnSpPr/>
          <p:nvPr/>
        </p:nvCxnSpPr>
        <p:spPr>
          <a:xfrm>
            <a:off x="8705050" y="38060884"/>
            <a:ext cx="3994386" cy="29239"/>
          </a:xfrm>
          <a:prstGeom prst="lin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</a:ln>
          <a:effectLst/>
        </p:spPr>
      </p:cxnSp>
      <p:grpSp>
        <p:nvGrpSpPr>
          <p:cNvPr id="392" name="Group 391"/>
          <p:cNvGrpSpPr/>
          <p:nvPr/>
        </p:nvGrpSpPr>
        <p:grpSpPr>
          <a:xfrm>
            <a:off x="12675026" y="38087259"/>
            <a:ext cx="965030" cy="1569643"/>
            <a:chOff x="7321991" y="4382428"/>
            <a:chExt cx="1352355" cy="1569643"/>
          </a:xfrm>
        </p:grpSpPr>
        <p:sp>
          <p:nvSpPr>
            <p:cNvPr id="393" name="CustomShape 5 3"/>
            <p:cNvSpPr/>
            <p:nvPr/>
          </p:nvSpPr>
          <p:spPr>
            <a:xfrm rot="10800000">
              <a:off x="7321991" y="4382428"/>
              <a:ext cx="1341741" cy="863243"/>
            </a:xfrm>
            <a:prstGeom prst="curvedConnector3">
              <a:avLst>
                <a:gd name="adj1" fmla="val 50000"/>
              </a:avLst>
            </a:prstGeom>
            <a:noFill/>
            <a:ln w="28575">
              <a:solidFill>
                <a:srgbClr val="0070C0"/>
              </a:solidFill>
              <a:round/>
            </a:ln>
          </p:spPr>
        </p:sp>
        <p:sp>
          <p:nvSpPr>
            <p:cNvPr id="394" name="CustomShape 6 5"/>
            <p:cNvSpPr/>
            <p:nvPr/>
          </p:nvSpPr>
          <p:spPr>
            <a:xfrm flipV="1">
              <a:off x="7321992" y="5256714"/>
              <a:ext cx="1352354" cy="695357"/>
            </a:xfrm>
            <a:prstGeom prst="curvedConnector3">
              <a:avLst>
                <a:gd name="adj1" fmla="val 65833"/>
              </a:avLst>
            </a:prstGeom>
            <a:noFill/>
            <a:ln w="31680">
              <a:solidFill>
                <a:srgbClr val="0070C0"/>
              </a:solidFill>
              <a:round/>
            </a:ln>
          </p:spPr>
        </p:sp>
      </p:grpSp>
      <p:sp>
        <p:nvSpPr>
          <p:cNvPr id="396" name="CustomShape 17 4"/>
          <p:cNvSpPr/>
          <p:nvPr/>
        </p:nvSpPr>
        <p:spPr>
          <a:xfrm>
            <a:off x="10407635" y="39462705"/>
            <a:ext cx="977230" cy="420675"/>
          </a:xfrm>
          <a:prstGeom prst="parallelogram">
            <a:avLst>
              <a:gd name="adj" fmla="val 25000"/>
            </a:avLst>
          </a:prstGeom>
          <a:solidFill>
            <a:srgbClr val="E7E6E6">
              <a:lumMod val="75000"/>
            </a:srgbClr>
          </a:solidFill>
          <a:ln w="25560">
            <a:noFill/>
          </a:ln>
        </p:spPr>
      </p:sp>
      <p:sp>
        <p:nvSpPr>
          <p:cNvPr id="397" name="CustomShape 34 5"/>
          <p:cNvSpPr/>
          <p:nvPr/>
        </p:nvSpPr>
        <p:spPr>
          <a:xfrm>
            <a:off x="12487974" y="39539885"/>
            <a:ext cx="470719" cy="234034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9BBB59"/>
              </a:gs>
              <a:gs pos="100000">
                <a:srgbClr val="000000"/>
              </a:gs>
            </a:gsLst>
            <a:lin ang="0"/>
          </a:gradFill>
          <a:ln w="25560">
            <a:noFill/>
          </a:ln>
        </p:spPr>
      </p:sp>
      <p:sp>
        <p:nvSpPr>
          <p:cNvPr id="398" name="CustomShape 35 5"/>
          <p:cNvSpPr/>
          <p:nvPr/>
        </p:nvSpPr>
        <p:spPr>
          <a:xfrm>
            <a:off x="10558807" y="38342398"/>
            <a:ext cx="2268901" cy="695042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dynamic polarization </a:t>
            </a:r>
            <a:endParaRPr kumimoji="0" lang="da-DK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controller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400" name="Group 399"/>
          <p:cNvGrpSpPr/>
          <p:nvPr/>
        </p:nvGrpSpPr>
        <p:grpSpPr>
          <a:xfrm>
            <a:off x="11105513" y="37877415"/>
            <a:ext cx="752587" cy="436480"/>
            <a:chOff x="6072867" y="1992156"/>
            <a:chExt cx="752587" cy="436480"/>
          </a:xfrm>
        </p:grpSpPr>
        <p:sp>
          <p:nvSpPr>
            <p:cNvPr id="401" name="Rounded Rectangle 400"/>
            <p:cNvSpPr/>
            <p:nvPr/>
          </p:nvSpPr>
          <p:spPr>
            <a:xfrm>
              <a:off x="6072867" y="1992156"/>
              <a:ext cx="752587" cy="436480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a-DK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402" name="Picture 401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75836" y="2016951"/>
              <a:ext cx="369882" cy="393370"/>
            </a:xfrm>
            <a:prstGeom prst="rect">
              <a:avLst/>
            </a:prstGeom>
          </p:spPr>
        </p:pic>
      </p:grpSp>
      <p:cxnSp>
        <p:nvCxnSpPr>
          <p:cNvPr id="403" name="Straight Connector 402"/>
          <p:cNvCxnSpPr/>
          <p:nvPr/>
        </p:nvCxnSpPr>
        <p:spPr>
          <a:xfrm flipV="1">
            <a:off x="11833507" y="39650859"/>
            <a:ext cx="274320" cy="2577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headEnd type="none" w="med" len="med"/>
            <a:tailEnd type="arrow" w="med" len="med"/>
          </a:ln>
          <a:effectLst/>
        </p:spPr>
      </p:cxnSp>
      <p:sp>
        <p:nvSpPr>
          <p:cNvPr id="404" name="Oval 403"/>
          <p:cNvSpPr/>
          <p:nvPr/>
        </p:nvSpPr>
        <p:spPr>
          <a:xfrm>
            <a:off x="9328386" y="37735632"/>
            <a:ext cx="372781" cy="333155"/>
          </a:xfrm>
          <a:prstGeom prst="ellips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½</a:t>
            </a:r>
          </a:p>
        </p:txBody>
      </p:sp>
      <p:sp>
        <p:nvSpPr>
          <p:cNvPr id="405" name="CustomShape 18 7"/>
          <p:cNvSpPr/>
          <p:nvPr/>
        </p:nvSpPr>
        <p:spPr>
          <a:xfrm>
            <a:off x="10509235" y="39475405"/>
            <a:ext cx="938823" cy="326378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laser</a:t>
            </a:r>
            <a:endParaRPr kumimoji="0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6" name="CustomShape 35 6"/>
          <p:cNvSpPr/>
          <p:nvPr/>
        </p:nvSpPr>
        <p:spPr>
          <a:xfrm>
            <a:off x="12310887" y="39149426"/>
            <a:ext cx="868690" cy="422712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a-DK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VATT</a:t>
            </a:r>
            <a:endParaRPr kumimoji="0" sz="18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7" name="CustomShape 11"/>
          <p:cNvSpPr/>
          <p:nvPr/>
        </p:nvSpPr>
        <p:spPr>
          <a:xfrm>
            <a:off x="9853384" y="38025282"/>
            <a:ext cx="326957" cy="71205"/>
          </a:xfrm>
          <a:prstGeom prst="roundRect">
            <a:avLst>
              <a:gd name="adj" fmla="val 16667"/>
            </a:avLst>
          </a:prstGeom>
          <a:solidFill>
            <a:srgbClr val="000000"/>
          </a:solidFill>
          <a:ln w="9360">
            <a:solidFill>
              <a:srgbClr val="000000"/>
            </a:solidFill>
            <a:round/>
          </a:ln>
          <a:scene3d>
            <a:camera prst="orthographicFront">
              <a:rot lat="0" lon="0" rev="4200000"/>
            </a:camera>
            <a:lightRig rig="threePt" dir="t"/>
          </a:scene3d>
        </p:spPr>
      </p:sp>
      <p:sp>
        <p:nvSpPr>
          <p:cNvPr id="408" name="CustomShape 49 2"/>
          <p:cNvSpPr/>
          <p:nvPr/>
        </p:nvSpPr>
        <p:spPr>
          <a:xfrm rot="10800000" flipV="1">
            <a:off x="11503374" y="37601841"/>
            <a:ext cx="3902139" cy="282054"/>
          </a:xfrm>
          <a:prstGeom prst="bentConnector2">
            <a:avLst/>
          </a:prstGeom>
          <a:noFill/>
          <a:ln w="38160">
            <a:solidFill>
              <a:srgbClr val="000000"/>
            </a:solidFill>
            <a:round/>
            <a:tailEnd type="triangle" w="med" len="med"/>
          </a:ln>
        </p:spPr>
      </p:sp>
      <p:sp>
        <p:nvSpPr>
          <p:cNvPr id="411" name="Rectangle 410"/>
          <p:cNvSpPr/>
          <p:nvPr/>
        </p:nvSpPr>
        <p:spPr>
          <a:xfrm>
            <a:off x="14736281" y="37014195"/>
            <a:ext cx="2279194" cy="1042373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CustomShape 18 9"/>
          <p:cNvSpPr/>
          <p:nvPr/>
        </p:nvSpPr>
        <p:spPr>
          <a:xfrm>
            <a:off x="15138654" y="37096496"/>
            <a:ext cx="1728930" cy="874923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ADC, clock recovery,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demodulation,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reconstruction etc.</a:t>
            </a:r>
            <a:endParaRPr kumimoji="0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16" name="CustomShape 49 3"/>
          <p:cNvSpPr/>
          <p:nvPr/>
        </p:nvSpPr>
        <p:spPr>
          <a:xfrm rot="10800000" flipH="1">
            <a:off x="15987244" y="38082860"/>
            <a:ext cx="370876" cy="901612"/>
          </a:xfrm>
          <a:prstGeom prst="bentConnector2">
            <a:avLst/>
          </a:prstGeom>
          <a:noFill/>
          <a:ln w="57150">
            <a:solidFill>
              <a:srgbClr val="000000"/>
            </a:solidFill>
            <a:round/>
            <a:tailEnd type="triangle" w="med" len="med"/>
          </a:ln>
        </p:spPr>
      </p:sp>
      <p:sp>
        <p:nvSpPr>
          <p:cNvPr id="417" name="Rectangle 416"/>
          <p:cNvSpPr/>
          <p:nvPr/>
        </p:nvSpPr>
        <p:spPr>
          <a:xfrm>
            <a:off x="14455573" y="38500680"/>
            <a:ext cx="1652249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heterodyne detection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0" lang="el-GR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ω</a:t>
            </a:r>
            <a:r>
              <a:rPr kumimoji="0" lang="en-US" sz="1600" b="0" i="0" u="none" strike="noStrike" kern="0" cap="none" spc="0" normalizeH="0" baseline="-2500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 ≠ 0)</a:t>
            </a:r>
            <a:endParaRPr kumimoji="0" lang="en-US" sz="16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8" name="CustomShape 6 6"/>
          <p:cNvSpPr/>
          <p:nvPr/>
        </p:nvSpPr>
        <p:spPr>
          <a:xfrm flipH="1">
            <a:off x="13615800" y="38389239"/>
            <a:ext cx="1184152" cy="562967"/>
          </a:xfrm>
          <a:prstGeom prst="curvedConnector3">
            <a:avLst>
              <a:gd name="adj1" fmla="val 55788"/>
            </a:avLst>
          </a:prstGeom>
          <a:noFill/>
          <a:ln w="31680">
            <a:solidFill>
              <a:srgbClr val="0070C0"/>
            </a:solidFill>
            <a:round/>
          </a:ln>
        </p:spPr>
      </p:sp>
      <p:sp>
        <p:nvSpPr>
          <p:cNvPr id="419" name="CustomShape 6 7"/>
          <p:cNvSpPr/>
          <p:nvPr/>
        </p:nvSpPr>
        <p:spPr>
          <a:xfrm>
            <a:off x="13643223" y="38961549"/>
            <a:ext cx="1156729" cy="496002"/>
          </a:xfrm>
          <a:prstGeom prst="curvedConnector3">
            <a:avLst>
              <a:gd name="adj1" fmla="val 41619"/>
            </a:avLst>
          </a:prstGeom>
          <a:noFill/>
          <a:ln w="31680">
            <a:solidFill>
              <a:srgbClr val="0070C0"/>
            </a:solidFill>
            <a:round/>
          </a:ln>
        </p:spPr>
      </p:sp>
      <p:sp>
        <p:nvSpPr>
          <p:cNvPr id="420" name="Flowchart: Delay 419"/>
          <p:cNvSpPr/>
          <p:nvPr/>
        </p:nvSpPr>
        <p:spPr>
          <a:xfrm>
            <a:off x="14799952" y="38196312"/>
            <a:ext cx="390698" cy="407324"/>
          </a:xfrm>
          <a:prstGeom prst="flowChartDelay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1" name="CustomShape 5 4"/>
          <p:cNvSpPr/>
          <p:nvPr/>
        </p:nvSpPr>
        <p:spPr>
          <a:xfrm rot="10800000">
            <a:off x="15208846" y="38367741"/>
            <a:ext cx="462929" cy="618717"/>
          </a:xfrm>
          <a:prstGeom prst="curvedConnector3">
            <a:avLst>
              <a:gd name="adj1" fmla="val 50000"/>
            </a:avLst>
          </a:prstGeom>
          <a:noFill/>
          <a:ln w="28575">
            <a:solidFill>
              <a:schemeClr val="tx1"/>
            </a:solidFill>
            <a:round/>
          </a:ln>
        </p:spPr>
      </p:sp>
      <p:sp>
        <p:nvSpPr>
          <p:cNvPr id="422" name="CustomShape 34 6"/>
          <p:cNvSpPr/>
          <p:nvPr/>
        </p:nvSpPr>
        <p:spPr>
          <a:xfrm>
            <a:off x="15699636" y="38796249"/>
            <a:ext cx="338809" cy="330591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423" name="TextBox 422"/>
          <p:cNvSpPr txBox="1"/>
          <p:nvPr/>
        </p:nvSpPr>
        <p:spPr>
          <a:xfrm>
            <a:off x="17855660" y="35984105"/>
            <a:ext cx="1137497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smtClean="0"/>
              <a:t>A </a:t>
            </a:r>
            <a:r>
              <a:rPr lang="en-US" sz="2800" dirty="0" err="1" smtClean="0"/>
              <a:t>composable</a:t>
            </a:r>
            <a:r>
              <a:rPr lang="en-US" sz="2800" dirty="0" smtClean="0"/>
              <a:t> security proof for the most general attacks in Gaussian CV-QKD systems is still an open problem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It is proved that the system is secure against collective attacks for continuous Gaussian modulation of coherent states; this is very important result since general coherent attacks will be possible only with very advanced quantum adversary in, what is believed, not so near future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The main focus of our theoretical research is estimating final key length taking into account finite block length and inevitable discretization of Gaussian modulation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Current security proof provides an expression for secret key length: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EQUATION FROM COSMO</a:t>
            </a:r>
          </a:p>
          <a:p>
            <a:pPr marL="457200" indent="-457200">
              <a:buFontTx/>
              <a:buChar char="-"/>
            </a:pPr>
            <a:endParaRPr lang="en-US" sz="2000" dirty="0"/>
          </a:p>
        </p:txBody>
      </p:sp>
      <p:grpSp>
        <p:nvGrpSpPr>
          <p:cNvPr id="22" name="Group 21"/>
          <p:cNvGrpSpPr/>
          <p:nvPr/>
        </p:nvGrpSpPr>
        <p:grpSpPr>
          <a:xfrm>
            <a:off x="20322453" y="12129443"/>
            <a:ext cx="8215167" cy="3552676"/>
            <a:chOff x="20322453" y="12129443"/>
            <a:chExt cx="8215167" cy="3552676"/>
          </a:xfrm>
        </p:grpSpPr>
        <p:pic>
          <p:nvPicPr>
            <p:cNvPr id="9" name="Picture 8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22453" y="12129443"/>
              <a:ext cx="8215167" cy="32400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22453" y="12694119"/>
              <a:ext cx="6953281" cy="2988000"/>
            </a:xfrm>
            <a:prstGeom prst="rect">
              <a:avLst/>
            </a:prstGeom>
          </p:spPr>
        </p:pic>
      </p:grpSp>
      <p:sp>
        <p:nvSpPr>
          <p:cNvPr id="19" name="Rectangle 18"/>
          <p:cNvSpPr/>
          <p:nvPr/>
        </p:nvSpPr>
        <p:spPr>
          <a:xfrm>
            <a:off x="8885236" y="12100718"/>
            <a:ext cx="6305414" cy="5430717"/>
          </a:xfrm>
          <a:prstGeom prst="rect">
            <a:avLst/>
          </a:prstGeom>
          <a:noFill/>
          <a:ln w="28575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TextBox 174"/>
          <p:cNvSpPr txBox="1"/>
          <p:nvPr/>
        </p:nvSpPr>
        <p:spPr>
          <a:xfrm>
            <a:off x="19786065" y="15871223"/>
            <a:ext cx="95393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Assuming small modulation depths, quadrature DC bias on AM, and negligible phase noise and drifts in the setup: </a:t>
            </a:r>
            <a:endParaRPr lang="en-US" sz="2800" dirty="0" smtClean="0"/>
          </a:p>
        </p:txBody>
      </p:sp>
      <p:pic>
        <p:nvPicPr>
          <p:cNvPr id="30" name="Picture 2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2453" y="17053720"/>
            <a:ext cx="7452011" cy="324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986920" y="12893230"/>
            <a:ext cx="6250465" cy="15188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994243" y="15223906"/>
            <a:ext cx="6101815" cy="1315985"/>
          </a:xfrm>
          <a:prstGeom prst="rect">
            <a:avLst/>
          </a:prstGeom>
        </p:spPr>
      </p:pic>
      <p:sp>
        <p:nvSpPr>
          <p:cNvPr id="165" name="CustomShape 18 2"/>
          <p:cNvSpPr/>
          <p:nvPr/>
        </p:nvSpPr>
        <p:spPr>
          <a:xfrm>
            <a:off x="10969905" y="12435001"/>
            <a:ext cx="2275843" cy="449011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0" dirty="0" smtClean="0">
                <a:solidFill>
                  <a:srgbClr val="000000"/>
                </a:solidFill>
                <a:latin typeface="Arial"/>
              </a:rPr>
              <a:t>Transmitted LO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sp>
        <p:nvSpPr>
          <p:cNvPr id="166" name="CustomShape 18 2"/>
          <p:cNvSpPr/>
          <p:nvPr/>
        </p:nvSpPr>
        <p:spPr>
          <a:xfrm>
            <a:off x="11385247" y="14822869"/>
            <a:ext cx="2275843" cy="449011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kern="0" dirty="0" smtClean="0">
                <a:solidFill>
                  <a:srgbClr val="000000"/>
                </a:solidFill>
                <a:latin typeface="Arial"/>
              </a:rPr>
              <a:t>Local LO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</p:txBody>
      </p:sp>
      <p:cxnSp>
        <p:nvCxnSpPr>
          <p:cNvPr id="169" name="Straight Connector 168"/>
          <p:cNvCxnSpPr/>
          <p:nvPr/>
        </p:nvCxnSpPr>
        <p:spPr>
          <a:xfrm flipV="1">
            <a:off x="17287884" y="21415615"/>
            <a:ext cx="1701608" cy="6872"/>
          </a:xfrm>
          <a:prstGeom prst="line">
            <a:avLst/>
          </a:prstGeom>
          <a:noFill/>
          <a:ln w="28575" cap="flat" cmpd="sng" algn="ctr">
            <a:solidFill>
              <a:srgbClr val="FF6600"/>
            </a:solidFill>
            <a:prstDash val="solid"/>
            <a:miter lim="800000"/>
          </a:ln>
          <a:effectLst/>
        </p:spPr>
      </p:cxnSp>
      <p:cxnSp>
        <p:nvCxnSpPr>
          <p:cNvPr id="171" name="Straight Connector 170"/>
          <p:cNvCxnSpPr/>
          <p:nvPr/>
        </p:nvCxnSpPr>
        <p:spPr>
          <a:xfrm flipV="1">
            <a:off x="18989492" y="21415615"/>
            <a:ext cx="1412674" cy="1"/>
          </a:xfrm>
          <a:prstGeom prst="line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</a:ln>
          <a:effectLst/>
        </p:spPr>
      </p:cxnSp>
      <p:cxnSp>
        <p:nvCxnSpPr>
          <p:cNvPr id="35" name="Straight Arrow Connector 34"/>
          <p:cNvCxnSpPr/>
          <p:nvPr/>
        </p:nvCxnSpPr>
        <p:spPr>
          <a:xfrm>
            <a:off x="25071801" y="20552323"/>
            <a:ext cx="12192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2" name="Rectangle 191"/>
          <p:cNvSpPr/>
          <p:nvPr/>
        </p:nvSpPr>
        <p:spPr>
          <a:xfrm>
            <a:off x="2278859" y="19707120"/>
            <a:ext cx="11622079" cy="2004864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 193"/>
          <p:cNvSpPr/>
          <p:nvPr/>
        </p:nvSpPr>
        <p:spPr>
          <a:xfrm>
            <a:off x="19019838" y="19368889"/>
            <a:ext cx="10164080" cy="2523380"/>
          </a:xfrm>
          <a:prstGeom prst="rect">
            <a:avLst/>
          </a:prstGeom>
          <a:noFill/>
          <a:ln>
            <a:solidFill>
              <a:schemeClr val="accent1">
                <a:lumMod val="40000"/>
                <a:lumOff val="6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CustomShape 18 1"/>
          <p:cNvSpPr/>
          <p:nvPr/>
        </p:nvSpPr>
        <p:spPr>
          <a:xfrm>
            <a:off x="5329909" y="19775992"/>
            <a:ext cx="1728930" cy="68825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600" b="1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/>
              </a:rPr>
              <a:t>Alice</a:t>
            </a:r>
            <a:endParaRPr sz="36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98" name="CustomShape 18 1"/>
          <p:cNvSpPr/>
          <p:nvPr/>
        </p:nvSpPr>
        <p:spPr>
          <a:xfrm>
            <a:off x="27533166" y="21078362"/>
            <a:ext cx="1728930" cy="68825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3200" b="1" dirty="0" smtClean="0">
                <a:solidFill>
                  <a:schemeClr val="tx2">
                    <a:lumMod val="40000"/>
                    <a:lumOff val="60000"/>
                  </a:schemeClr>
                </a:solidFill>
                <a:latin typeface="Arial"/>
              </a:rPr>
              <a:t>Bob</a:t>
            </a:r>
            <a:endParaRPr sz="32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14" name="Rectangle 213"/>
          <p:cNvSpPr/>
          <p:nvPr/>
        </p:nvSpPr>
        <p:spPr>
          <a:xfrm>
            <a:off x="15601926" y="18695638"/>
            <a:ext cx="2993580" cy="169259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CustomShape 18 1"/>
          <p:cNvSpPr/>
          <p:nvPr/>
        </p:nvSpPr>
        <p:spPr>
          <a:xfrm>
            <a:off x="16084692" y="18667082"/>
            <a:ext cx="1967885" cy="68825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400" smtClean="0">
                <a:solidFill>
                  <a:schemeClr val="bg1"/>
                </a:solidFill>
                <a:latin typeface="Arial"/>
              </a:rPr>
              <a:t>Arbitrary waveform</a:t>
            </a:r>
          </a:p>
          <a:p>
            <a:pPr algn="ctr">
              <a:lnSpc>
                <a:spcPct val="100000"/>
              </a:lnSpc>
            </a:pPr>
            <a:r>
              <a:rPr lang="en-US" sz="2400">
                <a:solidFill>
                  <a:schemeClr val="bg1"/>
                </a:solidFill>
                <a:latin typeface="Arial"/>
              </a:rPr>
              <a:t>g</a:t>
            </a:r>
            <a:r>
              <a:rPr lang="en-US" sz="2400" smtClean="0">
                <a:solidFill>
                  <a:schemeClr val="bg1"/>
                </a:solidFill>
                <a:latin typeface="Arial"/>
              </a:rPr>
              <a:t>enerator  (AWG)</a:t>
            </a:r>
            <a:endParaRPr sz="2400" dirty="0">
              <a:solidFill>
                <a:schemeClr val="bg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15743237" y="19431468"/>
            <a:ext cx="599327" cy="441651"/>
            <a:chOff x="15787937" y="19660590"/>
            <a:chExt cx="599327" cy="441651"/>
          </a:xfrm>
        </p:grpSpPr>
        <p:sp>
          <p:nvSpPr>
            <p:cNvPr id="84" name="Oval 83"/>
            <p:cNvSpPr/>
            <p:nvPr/>
          </p:nvSpPr>
          <p:spPr>
            <a:xfrm>
              <a:off x="15918363" y="19962301"/>
              <a:ext cx="84195" cy="8649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231" name="Oval 230"/>
            <p:cNvSpPr/>
            <p:nvPr/>
          </p:nvSpPr>
          <p:spPr>
            <a:xfrm>
              <a:off x="16123603" y="19962301"/>
              <a:ext cx="84195" cy="8649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15884700" y="19908857"/>
              <a:ext cx="392196" cy="1933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243" name="CustomShape 18 1"/>
            <p:cNvSpPr/>
            <p:nvPr/>
          </p:nvSpPr>
          <p:spPr>
            <a:xfrm>
              <a:off x="15787937" y="19660590"/>
              <a:ext cx="599327" cy="22257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5000" rIns="90000" bIns="45000"/>
            <a:lstStyle/>
            <a:p>
              <a:pPr algn="ctr">
                <a:lnSpc>
                  <a:spcPct val="100000"/>
                </a:lnSpc>
              </a:pPr>
              <a:r>
                <a:rPr lang="en-US" sz="1200" dirty="0" smtClean="0">
                  <a:solidFill>
                    <a:srgbClr val="000000"/>
                  </a:solidFill>
                  <a:latin typeface="Arial"/>
                </a:rPr>
                <a:t>Ch1</a:t>
              </a:r>
              <a:endParaRPr sz="1200" dirty="0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5732000" y="19955883"/>
            <a:ext cx="599327" cy="410318"/>
            <a:chOff x="17587158" y="19919778"/>
            <a:chExt cx="599327" cy="410318"/>
          </a:xfrm>
        </p:grpSpPr>
        <p:sp>
          <p:nvSpPr>
            <p:cNvPr id="232" name="Oval 231"/>
            <p:cNvSpPr/>
            <p:nvPr/>
          </p:nvSpPr>
          <p:spPr>
            <a:xfrm>
              <a:off x="17739371" y="19967245"/>
              <a:ext cx="84195" cy="8649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237" name="Oval 236"/>
            <p:cNvSpPr/>
            <p:nvPr/>
          </p:nvSpPr>
          <p:spPr>
            <a:xfrm>
              <a:off x="17943824" y="19967672"/>
              <a:ext cx="84195" cy="86497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242" name="Rectangle 241"/>
            <p:cNvSpPr/>
            <p:nvPr/>
          </p:nvSpPr>
          <p:spPr>
            <a:xfrm>
              <a:off x="17694776" y="19919778"/>
              <a:ext cx="392196" cy="1933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a-DK"/>
            </a:p>
          </p:txBody>
        </p:sp>
        <p:sp>
          <p:nvSpPr>
            <p:cNvPr id="244" name="CustomShape 18 1"/>
            <p:cNvSpPr/>
            <p:nvPr/>
          </p:nvSpPr>
          <p:spPr>
            <a:xfrm>
              <a:off x="17587158" y="20107518"/>
              <a:ext cx="599327" cy="222578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5000" rIns="90000" bIns="45000"/>
            <a:lstStyle/>
            <a:p>
              <a:pPr algn="ctr">
                <a:lnSpc>
                  <a:spcPct val="100000"/>
                </a:lnSpc>
              </a:pPr>
              <a:r>
                <a:rPr lang="en-US" sz="1200" dirty="0" smtClean="0">
                  <a:solidFill>
                    <a:srgbClr val="000000"/>
                  </a:solidFill>
                  <a:latin typeface="Arial"/>
                </a:rPr>
                <a:t>Ch2</a:t>
              </a:r>
              <a:endParaRPr sz="1200" dirty="0"/>
            </a:p>
          </p:txBody>
        </p:sp>
      </p:grpSp>
      <p:sp>
        <p:nvSpPr>
          <p:cNvPr id="182" name="CustomShape 2 2"/>
          <p:cNvSpPr/>
          <p:nvPr/>
        </p:nvSpPr>
        <p:spPr>
          <a:xfrm>
            <a:off x="9828552" y="20428269"/>
            <a:ext cx="1761805" cy="886656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smtClean="0">
                <a:solidFill>
                  <a:schemeClr val="bg1"/>
                </a:solidFill>
                <a:latin typeface="Arial"/>
              </a:rPr>
              <a:t>Phase </a:t>
            </a:r>
          </a:p>
          <a:p>
            <a:pPr algn="ctr">
              <a:lnSpc>
                <a:spcPct val="100000"/>
              </a:lnSpc>
            </a:pPr>
            <a:r>
              <a:rPr lang="en-US" sz="2000" smtClean="0">
                <a:solidFill>
                  <a:schemeClr val="bg1"/>
                </a:solidFill>
                <a:latin typeface="Arial"/>
              </a:rPr>
              <a:t>modulator</a:t>
            </a:r>
          </a:p>
          <a:p>
            <a:pPr algn="ctr">
              <a:lnSpc>
                <a:spcPct val="100000"/>
              </a:lnSpc>
            </a:pPr>
            <a:r>
              <a:rPr lang="en-US" sz="2000" smtClean="0">
                <a:solidFill>
                  <a:schemeClr val="bg1"/>
                </a:solidFill>
                <a:latin typeface="Arial"/>
              </a:rPr>
              <a:t>(PM)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83" name="CustomShape 2 2"/>
          <p:cNvSpPr/>
          <p:nvPr/>
        </p:nvSpPr>
        <p:spPr>
          <a:xfrm>
            <a:off x="11864329" y="20406519"/>
            <a:ext cx="1761805" cy="886656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smtClean="0">
                <a:solidFill>
                  <a:schemeClr val="bg1"/>
                </a:solidFill>
                <a:latin typeface="Arial"/>
              </a:rPr>
              <a:t>Variable </a:t>
            </a:r>
          </a:p>
          <a:p>
            <a:pPr algn="ctr">
              <a:lnSpc>
                <a:spcPct val="100000"/>
              </a:lnSpc>
            </a:pPr>
            <a:r>
              <a:rPr lang="en-US" sz="2000" smtClean="0">
                <a:solidFill>
                  <a:schemeClr val="bg1"/>
                </a:solidFill>
                <a:latin typeface="Arial"/>
              </a:rPr>
              <a:t>attenuator</a:t>
            </a:r>
          </a:p>
          <a:p>
            <a:pPr algn="ctr">
              <a:lnSpc>
                <a:spcPct val="100000"/>
              </a:lnSpc>
            </a:pPr>
            <a:r>
              <a:rPr lang="en-US" sz="2000" smtClean="0">
                <a:solidFill>
                  <a:schemeClr val="bg1"/>
                </a:solidFill>
                <a:latin typeface="Arial"/>
              </a:rPr>
              <a:t>(VATT)</a:t>
            </a:r>
            <a:endParaRPr sz="2000" dirty="0">
              <a:solidFill>
                <a:schemeClr val="bg1"/>
              </a:solidFill>
            </a:endParaRPr>
          </a:p>
        </p:txBody>
      </p:sp>
      <p:grpSp>
        <p:nvGrpSpPr>
          <p:cNvPr id="148" name="Group 147"/>
          <p:cNvGrpSpPr>
            <a:grpSpLocks noChangeAspect="1"/>
          </p:cNvGrpSpPr>
          <p:nvPr/>
        </p:nvGrpSpPr>
        <p:grpSpPr>
          <a:xfrm>
            <a:off x="16147864" y="20607292"/>
            <a:ext cx="1296000" cy="1228825"/>
            <a:chOff x="5212431" y="4474143"/>
            <a:chExt cx="552946" cy="605570"/>
          </a:xfrm>
        </p:grpSpPr>
        <p:sp>
          <p:nvSpPr>
            <p:cNvPr id="149" name="Can 148"/>
            <p:cNvSpPr/>
            <p:nvPr/>
          </p:nvSpPr>
          <p:spPr>
            <a:xfrm>
              <a:off x="5212538" y="4968835"/>
              <a:ext cx="552839" cy="110878"/>
            </a:xfrm>
            <a:prstGeom prst="can">
              <a:avLst>
                <a:gd name="adj" fmla="val 50000"/>
              </a:avLst>
            </a:prstGeom>
            <a:solidFill>
              <a:schemeClr val="tx2"/>
            </a:solidFill>
            <a:ln w="9525">
              <a:solidFill>
                <a:schemeClr val="tx2"/>
              </a:solidFill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50" name="Group 149"/>
            <p:cNvGrpSpPr/>
            <p:nvPr/>
          </p:nvGrpSpPr>
          <p:grpSpPr>
            <a:xfrm>
              <a:off x="5277572" y="4732951"/>
              <a:ext cx="422665" cy="275027"/>
              <a:chOff x="1530028" y="4595042"/>
              <a:chExt cx="533535" cy="510684"/>
            </a:xfrm>
          </p:grpSpPr>
          <p:sp>
            <p:nvSpPr>
              <p:cNvPr id="157" name="Can 156"/>
              <p:cNvSpPr/>
              <p:nvPr/>
            </p:nvSpPr>
            <p:spPr>
              <a:xfrm>
                <a:off x="1530163" y="4899842"/>
                <a:ext cx="533400" cy="205884"/>
              </a:xfrm>
              <a:prstGeom prst="can">
                <a:avLst>
                  <a:gd name="adj" fmla="val 50000"/>
                </a:avLst>
              </a:prstGeom>
              <a:solidFill>
                <a:schemeClr val="bg2"/>
              </a:solidFill>
              <a:ln w="9525">
                <a:solidFill>
                  <a:srgbClr val="FF6600"/>
                </a:solidFill>
              </a:ln>
              <a:scene3d>
                <a:camera prst="orthographicFront">
                  <a:rot lat="0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8" name="Can 157"/>
              <p:cNvSpPr/>
              <p:nvPr/>
            </p:nvSpPr>
            <p:spPr>
              <a:xfrm>
                <a:off x="1530163" y="4823642"/>
                <a:ext cx="533400" cy="205884"/>
              </a:xfrm>
              <a:prstGeom prst="can">
                <a:avLst>
                  <a:gd name="adj" fmla="val 50000"/>
                </a:avLst>
              </a:prstGeom>
              <a:solidFill>
                <a:schemeClr val="bg2"/>
              </a:solidFill>
              <a:ln w="9525">
                <a:solidFill>
                  <a:srgbClr val="FF6600"/>
                </a:solidFill>
              </a:ln>
              <a:scene3d>
                <a:camera prst="orthographicFront">
                  <a:rot lat="0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9" name="Can 158"/>
              <p:cNvSpPr/>
              <p:nvPr/>
            </p:nvSpPr>
            <p:spPr>
              <a:xfrm>
                <a:off x="1530163" y="4747442"/>
                <a:ext cx="533400" cy="205884"/>
              </a:xfrm>
              <a:prstGeom prst="can">
                <a:avLst>
                  <a:gd name="adj" fmla="val 50000"/>
                </a:avLst>
              </a:prstGeom>
              <a:solidFill>
                <a:schemeClr val="bg2"/>
              </a:solidFill>
              <a:ln w="9525">
                <a:solidFill>
                  <a:srgbClr val="FF6600"/>
                </a:solidFill>
              </a:ln>
              <a:scene3d>
                <a:camera prst="orthographicFront">
                  <a:rot lat="0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0" name="Can 159"/>
              <p:cNvSpPr/>
              <p:nvPr/>
            </p:nvSpPr>
            <p:spPr>
              <a:xfrm>
                <a:off x="1530163" y="4671242"/>
                <a:ext cx="533400" cy="205884"/>
              </a:xfrm>
              <a:prstGeom prst="can">
                <a:avLst>
                  <a:gd name="adj" fmla="val 50000"/>
                </a:avLst>
              </a:prstGeom>
              <a:solidFill>
                <a:schemeClr val="bg2"/>
              </a:solidFill>
              <a:ln w="9525">
                <a:solidFill>
                  <a:srgbClr val="FF6600"/>
                </a:solidFill>
              </a:ln>
              <a:scene3d>
                <a:camera prst="orthographicFront">
                  <a:rot lat="0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1" name="Can 160"/>
              <p:cNvSpPr/>
              <p:nvPr/>
            </p:nvSpPr>
            <p:spPr>
              <a:xfrm>
                <a:off x="1530028" y="4595042"/>
                <a:ext cx="533400" cy="205884"/>
              </a:xfrm>
              <a:prstGeom prst="can">
                <a:avLst>
                  <a:gd name="adj" fmla="val 50000"/>
                </a:avLst>
              </a:prstGeom>
              <a:solidFill>
                <a:schemeClr val="bg2"/>
              </a:solidFill>
              <a:ln w="9525">
                <a:solidFill>
                  <a:srgbClr val="FF6600"/>
                </a:solidFill>
              </a:ln>
              <a:scene3d>
                <a:camera prst="orthographicFront">
                  <a:rot lat="0" lon="0" rev="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51" name="Can 150"/>
            <p:cNvSpPr/>
            <p:nvPr/>
          </p:nvSpPr>
          <p:spPr>
            <a:xfrm>
              <a:off x="5277679" y="4691914"/>
              <a:ext cx="422558" cy="110878"/>
            </a:xfrm>
            <a:prstGeom prst="can">
              <a:avLst>
                <a:gd name="adj" fmla="val 50000"/>
              </a:avLst>
            </a:prstGeom>
            <a:solidFill>
              <a:schemeClr val="bg2"/>
            </a:solidFill>
            <a:ln w="9525">
              <a:solidFill>
                <a:srgbClr val="FF6600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2" name="Can 151"/>
            <p:cNvSpPr/>
            <p:nvPr/>
          </p:nvSpPr>
          <p:spPr>
            <a:xfrm>
              <a:off x="5277679" y="4650877"/>
              <a:ext cx="422558" cy="110878"/>
            </a:xfrm>
            <a:prstGeom prst="can">
              <a:avLst>
                <a:gd name="adj" fmla="val 50000"/>
              </a:avLst>
            </a:prstGeom>
            <a:solidFill>
              <a:schemeClr val="bg2"/>
            </a:solidFill>
            <a:ln w="9525">
              <a:solidFill>
                <a:srgbClr val="FF6600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3" name="Can 152"/>
            <p:cNvSpPr/>
            <p:nvPr/>
          </p:nvSpPr>
          <p:spPr>
            <a:xfrm>
              <a:off x="5277679" y="4609840"/>
              <a:ext cx="422558" cy="110878"/>
            </a:xfrm>
            <a:prstGeom prst="can">
              <a:avLst>
                <a:gd name="adj" fmla="val 50000"/>
              </a:avLst>
            </a:prstGeom>
            <a:solidFill>
              <a:schemeClr val="bg2"/>
            </a:solidFill>
            <a:ln w="9525">
              <a:solidFill>
                <a:srgbClr val="FF6600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4" name="Can 153"/>
            <p:cNvSpPr/>
            <p:nvPr/>
          </p:nvSpPr>
          <p:spPr>
            <a:xfrm>
              <a:off x="5277679" y="4568802"/>
              <a:ext cx="422558" cy="110878"/>
            </a:xfrm>
            <a:prstGeom prst="can">
              <a:avLst>
                <a:gd name="adj" fmla="val 50000"/>
              </a:avLst>
            </a:prstGeom>
            <a:solidFill>
              <a:schemeClr val="bg2"/>
            </a:solidFill>
            <a:ln w="9525">
              <a:solidFill>
                <a:srgbClr val="FF6600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5" name="Can 154"/>
            <p:cNvSpPr/>
            <p:nvPr/>
          </p:nvSpPr>
          <p:spPr>
            <a:xfrm>
              <a:off x="5277572" y="4527765"/>
              <a:ext cx="422558" cy="110878"/>
            </a:xfrm>
            <a:prstGeom prst="can">
              <a:avLst>
                <a:gd name="adj" fmla="val 50000"/>
              </a:avLst>
            </a:prstGeom>
            <a:solidFill>
              <a:schemeClr val="bg2"/>
            </a:solidFill>
            <a:ln w="9525">
              <a:solidFill>
                <a:srgbClr val="FF6600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6" name="Can 155"/>
            <p:cNvSpPr/>
            <p:nvPr/>
          </p:nvSpPr>
          <p:spPr>
            <a:xfrm>
              <a:off x="5212431" y="4474143"/>
              <a:ext cx="552839" cy="110878"/>
            </a:xfrm>
            <a:prstGeom prst="can">
              <a:avLst>
                <a:gd name="adj" fmla="val 50000"/>
              </a:avLst>
            </a:prstGeom>
            <a:solidFill>
              <a:schemeClr val="tx2"/>
            </a:solidFill>
            <a:ln w="9525">
              <a:solidFill>
                <a:schemeClr val="tx2"/>
              </a:solidFill>
            </a:ln>
            <a:scene3d>
              <a:camera prst="perspectiveRelaxed" fov="1500000">
                <a:rot lat="21594000" lon="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4" name="Rectangle 53"/>
          <p:cNvSpPr/>
          <p:nvPr/>
        </p:nvSpPr>
        <p:spPr>
          <a:xfrm>
            <a:off x="692929" y="24408999"/>
            <a:ext cx="1700568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0" name="Group 219"/>
          <p:cNvGrpSpPr/>
          <p:nvPr/>
        </p:nvGrpSpPr>
        <p:grpSpPr>
          <a:xfrm>
            <a:off x="12473815" y="22047818"/>
            <a:ext cx="4161278" cy="836289"/>
            <a:chOff x="-3086370" y="-1256113"/>
            <a:chExt cx="4161278" cy="836289"/>
          </a:xfrm>
        </p:grpSpPr>
        <p:cxnSp>
          <p:nvCxnSpPr>
            <p:cNvPr id="221" name="Straight Connector 220"/>
            <p:cNvCxnSpPr/>
            <p:nvPr/>
          </p:nvCxnSpPr>
          <p:spPr>
            <a:xfrm flipV="1">
              <a:off x="-3086370" y="-1024104"/>
              <a:ext cx="609057" cy="2577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/>
          </p:nvCxnSpPr>
          <p:spPr>
            <a:xfrm flipV="1">
              <a:off x="-3086370" y="-674517"/>
              <a:ext cx="609057" cy="2577"/>
            </a:xfrm>
            <a:prstGeom prst="line">
              <a:avLst/>
            </a:prstGeom>
            <a:ln w="28575">
              <a:solidFill>
                <a:srgbClr val="FF66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3" name="CustomShape 2 4"/>
            <p:cNvSpPr/>
            <p:nvPr/>
          </p:nvSpPr>
          <p:spPr>
            <a:xfrm>
              <a:off x="-2331368" y="-1256113"/>
              <a:ext cx="3406276" cy="836289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2000" smtClean="0">
                  <a:solidFill>
                    <a:srgbClr val="000000"/>
                  </a:solidFill>
                  <a:latin typeface="Arial"/>
                </a:rPr>
                <a:t>polarization maintaining </a:t>
              </a:r>
              <a:r>
                <a:rPr lang="en-US" sz="2000">
                  <a:solidFill>
                    <a:srgbClr val="000000"/>
                  </a:solidFill>
                  <a:latin typeface="Arial"/>
                </a:rPr>
                <a:t>f</a:t>
              </a:r>
              <a:r>
                <a:rPr lang="en-US" sz="2000" smtClean="0">
                  <a:solidFill>
                    <a:srgbClr val="000000"/>
                  </a:solidFill>
                  <a:latin typeface="Arial"/>
                </a:rPr>
                <a:t>iber</a:t>
              </a:r>
              <a:endParaRPr lang="en-US" sz="2000" dirty="0" smtClean="0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n-US" sz="400" dirty="0" smtClean="0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</a:pPr>
              <a:r>
                <a:rPr lang="en-US" sz="2000">
                  <a:solidFill>
                    <a:srgbClr val="000000"/>
                  </a:solidFill>
                  <a:latin typeface="Arial"/>
                </a:rPr>
                <a:t>s</a:t>
              </a:r>
              <a:r>
                <a:rPr lang="en-US" sz="2000" smtClean="0">
                  <a:solidFill>
                    <a:srgbClr val="000000"/>
                  </a:solidFill>
                  <a:latin typeface="Arial"/>
                </a:rPr>
                <a:t>ingle mode fiber</a:t>
              </a:r>
              <a:endParaRPr dirty="0"/>
            </a:p>
          </p:txBody>
        </p:sp>
      </p:grpSp>
      <p:pic>
        <p:nvPicPr>
          <p:cNvPr id="285" name="Picture 284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953" y="21920715"/>
            <a:ext cx="4815084" cy="3134371"/>
          </a:xfrm>
          <a:prstGeom prst="rect">
            <a:avLst/>
          </a:prstGeom>
        </p:spPr>
      </p:pic>
      <p:pic>
        <p:nvPicPr>
          <p:cNvPr id="290" name="Picture 289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4587" y="21912879"/>
            <a:ext cx="5020101" cy="3058605"/>
          </a:xfrm>
          <a:prstGeom prst="rect">
            <a:avLst/>
          </a:prstGeom>
        </p:spPr>
      </p:pic>
      <p:sp>
        <p:nvSpPr>
          <p:cNvPr id="300" name="CustomShape 18 4"/>
          <p:cNvSpPr/>
          <p:nvPr/>
        </p:nvSpPr>
        <p:spPr>
          <a:xfrm>
            <a:off x="6639531" y="27671054"/>
            <a:ext cx="5768041" cy="1131011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lvl="0" defTabSz="914400"/>
            <a:r>
              <a:rPr lang="en-US" sz="1200" kern="0" dirty="0">
                <a:solidFill>
                  <a:srgbClr val="000000"/>
                </a:solidFill>
                <a:latin typeface="Arial"/>
              </a:rPr>
              <a:t>Broadband coding </a:t>
            </a:r>
            <a:r>
              <a:rPr lang="en-US" sz="1200" kern="0" dirty="0" smtClean="0">
                <a:solidFill>
                  <a:srgbClr val="000000"/>
                </a:solidFill>
                <a:latin typeface="Arial"/>
              </a:rPr>
              <a:t>requires </a:t>
            </a:r>
            <a:r>
              <a:rPr lang="en-US" sz="1200" kern="0" dirty="0">
                <a:solidFill>
                  <a:srgbClr val="000000"/>
                </a:solidFill>
                <a:latin typeface="Arial"/>
              </a:rPr>
              <a:t>a thorough </a:t>
            </a:r>
            <a:r>
              <a:rPr lang="en-US" sz="1200" kern="0" dirty="0" smtClean="0">
                <a:solidFill>
                  <a:srgbClr val="000000"/>
                </a:solidFill>
                <a:latin typeface="Arial"/>
              </a:rPr>
              <a:t>pre-characterization </a:t>
            </a:r>
            <a:r>
              <a:rPr lang="en-US" sz="1200" kern="0">
                <a:solidFill>
                  <a:srgbClr val="000000"/>
                </a:solidFill>
                <a:latin typeface="Arial"/>
              </a:rPr>
              <a:t>of </a:t>
            </a:r>
            <a:r>
              <a:rPr lang="en-US" sz="1200" kern="0" smtClean="0">
                <a:solidFill>
                  <a:srgbClr val="000000"/>
                </a:solidFill>
                <a:latin typeface="Arial"/>
              </a:rPr>
              <a:t>the </a:t>
            </a:r>
            <a:r>
              <a:rPr lang="en-US" sz="1200" kern="0" dirty="0">
                <a:solidFill>
                  <a:srgbClr val="000000"/>
                </a:solidFill>
                <a:latin typeface="Arial"/>
              </a:rPr>
              <a:t>modulators and </a:t>
            </a:r>
            <a:r>
              <a:rPr lang="en-US" sz="1200" kern="0" smtClean="0">
                <a:solidFill>
                  <a:srgbClr val="000000"/>
                </a:solidFill>
                <a:latin typeface="Arial"/>
              </a:rPr>
              <a:t>detector </a:t>
            </a:r>
            <a:endParaRPr lang="en-US" sz="1200" kern="0" smtClean="0">
              <a:solidFill>
                <a:srgbClr val="000000"/>
              </a:solidFill>
              <a:latin typeface="Arial"/>
            </a:endParaRPr>
          </a:p>
          <a:p>
            <a:pPr lvl="0" defTabSz="914400"/>
            <a:r>
              <a:rPr lang="en-US" sz="1200" kern="0" smtClean="0">
                <a:solidFill>
                  <a:srgbClr val="000000"/>
                </a:solidFill>
                <a:latin typeface="Arial"/>
              </a:rPr>
              <a:t>response </a:t>
            </a:r>
            <a:r>
              <a:rPr lang="en-US" sz="1200" kern="0" dirty="0">
                <a:solidFill>
                  <a:srgbClr val="000000"/>
                </a:solidFill>
                <a:latin typeface="Arial"/>
              </a:rPr>
              <a:t>(transfer function) in </a:t>
            </a:r>
            <a:r>
              <a:rPr lang="en-US" sz="1200" kern="0">
                <a:solidFill>
                  <a:srgbClr val="000000"/>
                </a:solidFill>
                <a:latin typeface="Arial"/>
              </a:rPr>
              <a:t>the </a:t>
            </a:r>
            <a:r>
              <a:rPr lang="en-US" sz="1200" kern="0" smtClean="0">
                <a:solidFill>
                  <a:srgbClr val="000000"/>
                </a:solidFill>
                <a:latin typeface="Arial"/>
              </a:rPr>
              <a:t>frequency </a:t>
            </a:r>
            <a:r>
              <a:rPr lang="en-US" sz="1200" kern="0" dirty="0">
                <a:solidFill>
                  <a:srgbClr val="000000"/>
                </a:solidFill>
                <a:latin typeface="Arial"/>
              </a:rPr>
              <a:t>band of </a:t>
            </a:r>
            <a:r>
              <a:rPr lang="en-US" sz="1200" kern="0" dirty="0" smtClean="0">
                <a:solidFill>
                  <a:srgbClr val="000000"/>
                </a:solidFill>
                <a:latin typeface="Arial"/>
              </a:rPr>
              <a:t>interest.</a:t>
            </a:r>
          </a:p>
          <a:p>
            <a:pPr lvl="0" defTabSz="914400"/>
            <a:endParaRPr lang="en-US" sz="1200" kern="0" dirty="0" smtClean="0">
              <a:solidFill>
                <a:srgbClr val="000000"/>
              </a:solidFill>
              <a:latin typeface="Arial"/>
            </a:endParaRPr>
          </a:p>
          <a:p>
            <a:pPr lvl="0" defTabSz="914400"/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Figure 1</a:t>
            </a:r>
            <a:r>
              <a:rPr lang="en-US" sz="1200" kern="0" dirty="0" smtClean="0">
                <a:solidFill>
                  <a:srgbClr val="000000"/>
                </a:solidFill>
                <a:latin typeface="Arial"/>
              </a:rPr>
              <a:t>. shows the network analyzer measurement results </a:t>
            </a:r>
            <a:r>
              <a:rPr lang="en-US" sz="1200" kern="0" smtClean="0">
                <a:solidFill>
                  <a:srgbClr val="000000"/>
                </a:solidFill>
                <a:latin typeface="Arial"/>
              </a:rPr>
              <a:t>of </a:t>
            </a:r>
            <a:r>
              <a:rPr lang="en-US" sz="1200" kern="0" smtClean="0">
                <a:solidFill>
                  <a:srgbClr val="000000"/>
                </a:solidFill>
                <a:latin typeface="Arial"/>
              </a:rPr>
              <a:t>S21 </a:t>
            </a:r>
            <a:r>
              <a:rPr lang="en-US" sz="1200" kern="0" dirty="0" smtClean="0">
                <a:solidFill>
                  <a:srgbClr val="000000"/>
                </a:solidFill>
                <a:latin typeface="Arial"/>
              </a:rPr>
              <a:t>parameter for the </a:t>
            </a:r>
            <a:r>
              <a:rPr lang="en-US" sz="1200" kern="0" smtClean="0">
                <a:solidFill>
                  <a:srgbClr val="000000"/>
                </a:solidFill>
                <a:latin typeface="Arial"/>
              </a:rPr>
              <a:t>phase </a:t>
            </a:r>
            <a:endParaRPr lang="en-US" sz="1200" kern="0" smtClean="0">
              <a:solidFill>
                <a:srgbClr val="000000"/>
              </a:solidFill>
              <a:latin typeface="Arial"/>
            </a:endParaRPr>
          </a:p>
          <a:p>
            <a:pPr lvl="0" defTabSz="914400"/>
            <a:r>
              <a:rPr lang="en-US" sz="1200" kern="0" smtClean="0">
                <a:solidFill>
                  <a:srgbClr val="000000"/>
                </a:solidFill>
                <a:latin typeface="Arial"/>
              </a:rPr>
              <a:t>modulator. </a:t>
            </a: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Figure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2. shows the</a:t>
            </a:r>
            <a:r>
              <a:rPr kumimoji="0" lang="en-US" sz="12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effects of stabilization of </a:t>
            </a: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transmitted </a:t>
            </a: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optical</a:t>
            </a:r>
            <a:r>
              <a:rPr kumimoji="0" lang="en-US" sz="1200" b="0" i="0" u="none" strike="noStrike" kern="0" cap="none" spc="0" normalizeH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</a:t>
            </a: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power </a:t>
            </a:r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through </a:t>
            </a:r>
            <a:endParaRPr kumimoji="0" lang="en-US" sz="1200" b="0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</a:endParaRPr>
          </a:p>
          <a:p>
            <a:pPr lvl="0" defTabSz="914400"/>
            <a:r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the 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amplitude</a:t>
            </a:r>
            <a:r>
              <a:rPr kumimoji="0" lang="en-US" sz="12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</a:rPr>
              <a:t> </a:t>
            </a:r>
            <a:r>
              <a:rPr lang="en-US" sz="1200" kern="0" dirty="0" smtClean="0">
                <a:solidFill>
                  <a:srgbClr val="000000"/>
                </a:solidFill>
                <a:latin typeface="Arial"/>
              </a:rPr>
              <a:t>modulator as a function of time.</a:t>
            </a:r>
            <a:endParaRPr kumimoji="0" sz="12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pic>
        <p:nvPicPr>
          <p:cNvPr id="296" name="Picture 295"/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116" y="25286494"/>
            <a:ext cx="4819729" cy="2500989"/>
          </a:xfrm>
          <a:prstGeom prst="rect">
            <a:avLst/>
          </a:prstGeom>
        </p:spPr>
      </p:pic>
      <p:pic>
        <p:nvPicPr>
          <p:cNvPr id="302" name="Picture 301"/>
          <p:cNvPicPr>
            <a:picLocks noChangeAspect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725" y="25050518"/>
            <a:ext cx="4697481" cy="2520000"/>
          </a:xfrm>
          <a:prstGeom prst="rect">
            <a:avLst/>
          </a:prstGeom>
        </p:spPr>
      </p:pic>
      <p:pic>
        <p:nvPicPr>
          <p:cNvPr id="303" name="Picture 302"/>
          <p:cNvPicPr>
            <a:picLocks noChangeAspect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2988" y="23433721"/>
            <a:ext cx="5258162" cy="4074780"/>
          </a:xfrm>
          <a:prstGeom prst="rect">
            <a:avLst/>
          </a:prstGeom>
        </p:spPr>
      </p:pic>
      <p:sp>
        <p:nvSpPr>
          <p:cNvPr id="199" name="CustomShape 18 4"/>
          <p:cNvSpPr/>
          <p:nvPr/>
        </p:nvSpPr>
        <p:spPr>
          <a:xfrm>
            <a:off x="1543213" y="27876620"/>
            <a:ext cx="4509589" cy="708063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lvl="0" defTabSz="914400"/>
            <a:r>
              <a:rPr lang="en-US" sz="1200" kern="0" dirty="0" smtClean="0">
                <a:solidFill>
                  <a:srgbClr val="000000"/>
                </a:solidFill>
                <a:latin typeface="Arial"/>
              </a:rPr>
              <a:t>Figure 1. shows the measured Allan variance for X15 and E15 lasers</a:t>
            </a:r>
          </a:p>
          <a:p>
            <a:pPr lvl="0" defTabSz="914400"/>
            <a:r>
              <a:rPr lang="en-US" sz="1200" kern="0" dirty="0" smtClean="0">
                <a:solidFill>
                  <a:srgbClr val="000000"/>
                </a:solidFill>
                <a:latin typeface="Arial"/>
              </a:rPr>
              <a:t>by NKT Photonics.</a:t>
            </a:r>
          </a:p>
          <a:p>
            <a:pPr lvl="0" defTabSz="914400"/>
            <a:r>
              <a:rPr lang="en-US" sz="1200" kern="0" dirty="0" smtClean="0">
                <a:solidFill>
                  <a:srgbClr val="000000"/>
                </a:solidFill>
                <a:latin typeface="Arial"/>
              </a:rPr>
              <a:t>Figure 2. shows relative intensity noise for the E15 laser. </a:t>
            </a:r>
          </a:p>
          <a:p>
            <a:pPr lvl="0" defTabSz="914400"/>
            <a:r>
              <a:rPr lang="en-US" sz="1200" kern="0" dirty="0" smtClean="0">
                <a:solidFill>
                  <a:srgbClr val="000000"/>
                </a:solidFill>
                <a:latin typeface="Arial"/>
              </a:rPr>
              <a:t> </a:t>
            </a:r>
            <a:endParaRPr kumimoji="0" sz="12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8609162" y="19880911"/>
            <a:ext cx="7283406" cy="684000"/>
            <a:chOff x="8575650" y="21286719"/>
            <a:chExt cx="7283406" cy="720000"/>
          </a:xfrm>
          <a:scene3d>
            <a:camera prst="orthographicFront">
              <a:rot lat="10800000" lon="0" rev="0"/>
            </a:camera>
            <a:lightRig rig="threePt" dir="t"/>
          </a:scene3d>
        </p:grpSpPr>
        <p:cxnSp>
          <p:nvCxnSpPr>
            <p:cNvPr id="216" name="Straight Arrow Connector 215"/>
            <p:cNvCxnSpPr/>
            <p:nvPr/>
          </p:nvCxnSpPr>
          <p:spPr>
            <a:xfrm flipV="1">
              <a:off x="8575650" y="21286719"/>
              <a:ext cx="31" cy="7200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8575650" y="21978846"/>
              <a:ext cx="7283406" cy="7624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90" name="Group 189"/>
          <p:cNvGrpSpPr/>
          <p:nvPr/>
        </p:nvGrpSpPr>
        <p:grpSpPr>
          <a:xfrm>
            <a:off x="10670517" y="20160000"/>
            <a:ext cx="5246713" cy="396000"/>
            <a:chOff x="8575650" y="21286719"/>
            <a:chExt cx="7283406" cy="720000"/>
          </a:xfrm>
          <a:scene3d>
            <a:camera prst="orthographicFront">
              <a:rot lat="10800000" lon="0" rev="0"/>
            </a:camera>
            <a:lightRig rig="threePt" dir="t"/>
          </a:scene3d>
        </p:grpSpPr>
        <p:cxnSp>
          <p:nvCxnSpPr>
            <p:cNvPr id="195" name="Straight Arrow Connector 194"/>
            <p:cNvCxnSpPr/>
            <p:nvPr/>
          </p:nvCxnSpPr>
          <p:spPr>
            <a:xfrm flipV="1">
              <a:off x="8575650" y="21286719"/>
              <a:ext cx="31" cy="72000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/>
          </p:nvCxnSpPr>
          <p:spPr>
            <a:xfrm>
              <a:off x="8575650" y="21978846"/>
              <a:ext cx="7283406" cy="7624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09" name="Picture 208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75857" y="25370454"/>
            <a:ext cx="6611087" cy="31320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6912374" y="19580856"/>
            <a:ext cx="1399394" cy="66599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4737" y="18770396"/>
            <a:ext cx="2988252" cy="1620920"/>
          </a:xfrm>
          <a:prstGeom prst="rect">
            <a:avLst/>
          </a:prstGeom>
        </p:spPr>
      </p:pic>
      <p:sp>
        <p:nvSpPr>
          <p:cNvPr id="210" name="CustomShape 2 2"/>
          <p:cNvSpPr/>
          <p:nvPr/>
        </p:nvSpPr>
        <p:spPr>
          <a:xfrm>
            <a:off x="14624715" y="21042561"/>
            <a:ext cx="1761805" cy="886656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smtClean="0">
                <a:latin typeface="Arial"/>
              </a:rPr>
              <a:t>Quantum</a:t>
            </a:r>
          </a:p>
          <a:p>
            <a:pPr algn="ctr">
              <a:lnSpc>
                <a:spcPct val="100000"/>
              </a:lnSpc>
            </a:pPr>
            <a:r>
              <a:rPr lang="en-US" sz="2000" smtClean="0">
                <a:latin typeface="Arial"/>
              </a:rPr>
              <a:t>channel</a:t>
            </a:r>
            <a:endParaRPr sz="2000" dirty="0"/>
          </a:p>
        </p:txBody>
      </p:sp>
      <p:sp>
        <p:nvSpPr>
          <p:cNvPr id="211" name="CustomShape 18 4"/>
          <p:cNvSpPr/>
          <p:nvPr/>
        </p:nvSpPr>
        <p:spPr>
          <a:xfrm>
            <a:off x="13569640" y="27645134"/>
            <a:ext cx="5768041" cy="1131011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/>
          <a:lstStyle/>
          <a:p>
            <a:pPr defTabSz="914400"/>
            <a:r>
              <a:rPr lang="en-US" sz="1200" kern="0" smtClean="0">
                <a:solidFill>
                  <a:srgbClr val="000000"/>
                </a:solidFill>
                <a:latin typeface="Arial"/>
              </a:rPr>
              <a:t>Cpation for polarization drift measurements</a:t>
            </a:r>
            <a:endParaRPr kumimoji="0" sz="1200" b="0" i="0" u="none" strike="noStrike" kern="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13" name="TextBox 212"/>
          <p:cNvSpPr txBox="1"/>
          <p:nvPr/>
        </p:nvSpPr>
        <p:spPr>
          <a:xfrm>
            <a:off x="25998132" y="22273939"/>
            <a:ext cx="3185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latin typeface="Arial" panose="020B0604020202020204" pitchFamily="34" charset="0"/>
                <a:cs typeface="Arial" panose="020B0604020202020204" pitchFamily="34" charset="0"/>
              </a:rPr>
              <a:t>Caption for beat signal strength </a:t>
            </a:r>
          </a:p>
          <a:p>
            <a:r>
              <a:rPr lang="en-US" sz="1200" smtClean="0">
                <a:latin typeface="Arial" panose="020B0604020202020204" pitchFamily="34" charset="0"/>
                <a:cs typeface="Arial" panose="020B0604020202020204" pitchFamily="34" charset="0"/>
              </a:rPr>
              <a:t>measurements</a:t>
            </a: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19924004" y="25423678"/>
            <a:ext cx="31857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latin typeface="Arial" panose="020B0604020202020204" pitchFamily="34" charset="0"/>
                <a:cs typeface="Arial" panose="020B0604020202020204" pitchFamily="34" charset="0"/>
              </a:rPr>
              <a:t>Caption for shot noise </a:t>
            </a:r>
          </a:p>
          <a:p>
            <a:r>
              <a:rPr lang="en-US" sz="1200" smtClean="0">
                <a:latin typeface="Arial" panose="020B0604020202020204" pitchFamily="34" charset="0"/>
                <a:cs typeface="Arial" panose="020B0604020202020204" pitchFamily="34" charset="0"/>
              </a:rPr>
              <a:t>measurements</a:t>
            </a: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220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5174"/>
  <p:tag name="ORIGINALWIDTH" val="2863.9"/>
  <p:tag name="LATEXADDIN" val="\documentclass{article}&#10;\usepackage{amsmath}&#10;\pagestyle{empty}&#10;\begin{document}&#10;&#10;\begin{equation*}&#10;I(t) \propto \left(1 + \alpha V_{AM}(t) \right) \left( \cos \left[\Omega_{\Delta} t \right] - \beta V_{PM}(t) \sin \left[\Omega_{\Delta} t \right] \right) &#10;\end{equation*}&#10;&#10;\end{document}"/>
  <p:tag name="IGUANATEXSIZE" val="20"/>
  <p:tag name="IGUANATEXCURSOR" val="209"/>
  <p:tag name="TRANSPARENCY" val="True"/>
  <p:tag name="FILENAME" val=""/>
  <p:tag name="LATEXENGINEID" val="1"/>
  <p:tag name="TEMPFOLDER" val=".\"/>
  <p:tag name="LATEXFORMHEIGHT" val="312"/>
  <p:tag name="LATEXFORMWIDTH" val="384"/>
  <p:tag name="LATEXFORMWRAP" val="True"/>
  <p:tag name="BITMAPVECTOR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24.5174"/>
  <p:tag name="ORIGINALWIDTH" val="3157.19"/>
  <p:tag name="LATEXADDIN" val="\documentclass{article}&#10;\usepackage{amsmath}&#10;\pagestyle{empty}&#10;\begin{document}&#10;&#10;\begin{equation*}&#10;I(t) \propto \cos \left[\alpha V_{AM}(t) + \varphi(t) \right] \cos \left[\Omega_{\Delta}(t) t + \beta V_{PM}(t) + \theta(t) \right], &#10;\end{equation*}&#10;&#10;\end{document}"/>
  <p:tag name="IGUANATEXSIZE" val="20"/>
  <p:tag name="IGUANATEXCURSOR" val="232"/>
  <p:tag name="TRANSPARENCY" val="True"/>
  <p:tag name="FILENAME" val=""/>
  <p:tag name="LATEXENGINEID" val="1"/>
  <p:tag name="TEMPFOLDER" val=".\"/>
  <p:tag name="LATEXFORMHEIGHT" val="312"/>
  <p:tag name="LATEXFORMWIDTH" val="384"/>
  <p:tag name="LATEXFORMWRAP" val="True"/>
  <p:tag name="BITMAPVECTO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UTPUTDPI" val="1200"/>
  <p:tag name="ORIGINALHEIGHT" val="1357.689"/>
  <p:tag name="ORIGINALWIDTH" val="3159.441"/>
  <p:tag name="LATEXADDIN" val="\documentclass{article}&#10;\usepackage{amsmath}&#10;\pagestyle{empty}&#10;\begin{document}&#10;&#10;where&#10;\begin{itemize} &#10;\item $V_{AM/PM}(t)$ is the amplitude/phase modulation voltage, &#10;\item $\Omega_{\Delta}(t)$ is the detuning between LO and $Sig$,&#10;\item $\varphi(t)$ represents the DC bias on the AM, &#10;\item $\theta(t)$ captures the overall phase noise,&#10;\item $\alpha$ and $\beta$ are scaling constants. &#10;\end{itemize} %enumerate&#10;&#10;\end{document}"/>
  <p:tag name="IGUANATEXSIZE" val="20"/>
  <p:tag name="IGUANATEXCURSOR" val="194"/>
  <p:tag name="TRANSPARENCY" val="True"/>
  <p:tag name="FILENAME" val=""/>
  <p:tag name="LATEXENGINEID" val="1"/>
  <p:tag name="TEMPFOLDER" val=".\"/>
  <p:tag name="LATEXFORMHEIGHT" val="312"/>
  <p:tag name="LATEXFORMWIDTH" val="384"/>
  <p:tag name="LATEXFORMWRAP" val="True"/>
  <p:tag name="BITMAPVECTOR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3218</TotalTime>
  <Words>868</Words>
  <Application>Microsoft Office PowerPoint</Application>
  <PresentationFormat>Custom</PresentationFormat>
  <Paragraphs>101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Georgia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Sepehr Ahmadi</dc:creator>
  <cp:lastModifiedBy>Nitin Jain</cp:lastModifiedBy>
  <cp:revision>223</cp:revision>
  <cp:lastPrinted>2015-06-04T15:11:14Z</cp:lastPrinted>
  <dcterms:created xsi:type="dcterms:W3CDTF">2006-08-16T00:00:00Z</dcterms:created>
  <dcterms:modified xsi:type="dcterms:W3CDTF">2017-09-14T21:21:36Z</dcterms:modified>
</cp:coreProperties>
</file>

<file path=docProps/thumbnail.jpeg>
</file>